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57" r:id="rId2"/>
    <p:sldId id="258" r:id="rId3"/>
    <p:sldId id="259" r:id="rId4"/>
    <p:sldId id="260" r:id="rId5"/>
    <p:sldId id="261" r:id="rId6"/>
    <p:sldId id="262" r:id="rId7"/>
    <p:sldId id="263" r:id="rId8"/>
    <p:sldId id="265" r:id="rId9"/>
    <p:sldId id="266" r:id="rId10"/>
    <p:sldId id="267" r:id="rId11"/>
    <p:sldId id="268" r:id="rId12"/>
    <p:sldId id="270" r:id="rId13"/>
    <p:sldId id="271" r:id="rId14"/>
    <p:sldId id="269" r:id="rId15"/>
    <p:sldId id="272" r:id="rId16"/>
    <p:sldId id="273" r:id="rId17"/>
    <p:sldId id="274" r:id="rId18"/>
    <p:sldId id="276" r:id="rId19"/>
    <p:sldId id="277" r:id="rId20"/>
    <p:sldId id="279" r:id="rId21"/>
    <p:sldId id="280" r:id="rId22"/>
    <p:sldId id="281" r:id="rId23"/>
    <p:sldId id="282" r:id="rId24"/>
    <p:sldId id="283" r:id="rId25"/>
    <p:sldId id="284" r:id="rId26"/>
    <p:sldId id="285" r:id="rId27"/>
    <p:sldId id="286" r:id="rId28"/>
    <p:sldId id="287" r:id="rId29"/>
    <p:sldId id="289" r:id="rId30"/>
    <p:sldId id="290" r:id="rId31"/>
    <p:sldId id="291" r:id="rId32"/>
  </p:sldIdLst>
  <p:sldSz cx="9144000" cy="6858000" type="screen4x3"/>
  <p:notesSz cx="9945688" cy="6858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893"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33588" y="0"/>
            <a:ext cx="4309798" cy="342900"/>
          </a:xfrm>
          <a:prstGeom prst="rect">
            <a:avLst/>
          </a:prstGeom>
        </p:spPr>
        <p:txBody>
          <a:bodyPr vert="horz" lIns="91440" tIns="45720" rIns="91440" bIns="45720" rtlCol="0"/>
          <a:lstStyle>
            <a:lvl1pPr algn="r">
              <a:defRPr sz="1200"/>
            </a:lvl1pPr>
          </a:lstStyle>
          <a:p>
            <a:fld id="{6ADAF882-3615-CC40-AABB-F107669C1F0B}" type="datetimeFigureOut">
              <a:rPr lang="it-IT" smtClean="0"/>
              <a:pPr/>
              <a:t>15/10/2020</a:t>
            </a:fld>
            <a:endParaRPr lang="it-IT"/>
          </a:p>
        </p:txBody>
      </p:sp>
      <p:sp>
        <p:nvSpPr>
          <p:cNvPr id="4" name="Footer Placeholder 3"/>
          <p:cNvSpPr>
            <a:spLocks noGrp="1"/>
          </p:cNvSpPr>
          <p:nvPr>
            <p:ph type="ftr" sz="quarter" idx="2"/>
          </p:nvPr>
        </p:nvSpPr>
        <p:spPr>
          <a:xfrm>
            <a:off x="0" y="6513910"/>
            <a:ext cx="4309798" cy="3429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33588" y="6513910"/>
            <a:ext cx="4309798" cy="342900"/>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33588" y="0"/>
            <a:ext cx="4309798" cy="342900"/>
          </a:xfrm>
          <a:prstGeom prst="rect">
            <a:avLst/>
          </a:prstGeom>
        </p:spPr>
        <p:txBody>
          <a:bodyPr vert="horz" lIns="91440" tIns="45720" rIns="91440" bIns="45720" rtlCol="0"/>
          <a:lstStyle>
            <a:lvl1pPr algn="r">
              <a:defRPr sz="1200"/>
            </a:lvl1pPr>
          </a:lstStyle>
          <a:p>
            <a:fld id="{B9D88A5F-DB3E-214A-9E95-2A8E24980C5C}" type="datetimeFigureOut">
              <a:rPr lang="it-IT" smtClean="0"/>
              <a:pPr/>
              <a:t>15/10/2020</a:t>
            </a:fld>
            <a:endParaRPr lang="it-IT"/>
          </a:p>
        </p:txBody>
      </p:sp>
      <p:sp>
        <p:nvSpPr>
          <p:cNvPr id="4" name="Slide Image Placeholder 3"/>
          <p:cNvSpPr>
            <a:spLocks noGrp="1" noRot="1" noChangeAspect="1"/>
          </p:cNvSpPr>
          <p:nvPr>
            <p:ph type="sldImg" idx="2"/>
          </p:nvPr>
        </p:nvSpPr>
        <p:spPr>
          <a:xfrm>
            <a:off x="3257550" y="514350"/>
            <a:ext cx="3430588" cy="257175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4569" y="3257550"/>
            <a:ext cx="7956550" cy="30861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513910"/>
            <a:ext cx="4309798" cy="3429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33588" y="6513910"/>
            <a:ext cx="4309798" cy="342900"/>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43011"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987591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52227"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2641131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54275"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3419691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55299"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1622040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56323"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169564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60419"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3948204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61443"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374374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63491"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3600067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5889625" y="379413"/>
            <a:ext cx="2528888" cy="1895475"/>
          </a:xfrm>
          <a:noFill/>
          <a:ln/>
          <a:extLst>
            <a:ext uri="{909E8E84-426E-40DD-AFC4-6F175D3DCCD1}">
              <a14:hiddenFill xmlns:a14="http://schemas.microsoft.com/office/drawing/2010/main">
                <a:solidFill>
                  <a:srgbClr val="FFFFFF"/>
                </a:solidFill>
              </a14:hiddenFill>
            </a:ext>
          </a:extLst>
        </p:spPr>
      </p:sp>
      <p:sp>
        <p:nvSpPr>
          <p:cNvPr id="68611" name="Rectangle 3"/>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Tree>
    <p:extLst>
      <p:ext uri="{BB962C8B-B14F-4D97-AF65-F5344CB8AC3E}">
        <p14:creationId xmlns:p14="http://schemas.microsoft.com/office/powerpoint/2010/main" val="1412367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subtitle</a:t>
            </a:r>
            <a:r>
              <a:rPr lang="it-IT" dirty="0" smtClean="0"/>
              <a:t> style</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8B93AC49-47BE-4E5E-9252-ABF0E3A971A9}" type="datetime1">
              <a:rPr lang="it-IT" smtClean="0"/>
              <a:t>15/10/2020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Adam Smith</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60DCD19-0A43-4F5D-AE09-3D2B1CF3FD79}" type="datetime1">
              <a:rPr lang="it-IT" smtClean="0"/>
              <a:t>15/10/2020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Adam Smith</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FA4BB404-88E3-47AE-B3AE-EF565B7417FD}" type="datetime1">
              <a:rPr lang="it-IT" smtClean="0"/>
              <a:t>15/10/2020</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Adam Smith</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Content Placeholder 2"/>
          <p:cNvSpPr>
            <a:spLocks noGrp="1"/>
          </p:cNvSpPr>
          <p:nvPr>
            <p:ph idx="1"/>
          </p:nvPr>
        </p:nvSpPr>
        <p:spPr/>
        <p:txBody>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073EF70-8678-4323-A8AE-4452F3940C24}" type="datetime1">
              <a:rPr lang="it-IT" smtClean="0"/>
              <a:t>15/10/2020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Adam Smith</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F0ACA15A-357F-4576-8FE4-4B994DFFB5C1}" type="datetime1">
              <a:rPr lang="it-IT" smtClean="0"/>
              <a:t>15/10/2020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Adam Smith</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D5E151B-7F6F-4068-94B0-A77E3956D8DD}" type="datetime1">
              <a:rPr lang="it-IT" smtClean="0"/>
              <a:t>15/10/2020</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Adam Smith</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953D34C-68AB-42BC-965D-513DB564C7B7}" type="datetime1">
              <a:rPr lang="it-IT" smtClean="0"/>
              <a:t>15/10/2020</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Adam Smith</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F352F68D-D728-4F6A-AE6C-BE525CE1115A}" type="datetime1">
              <a:rPr lang="it-IT" smtClean="0"/>
              <a:t>15/10/2020</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Adam Smith</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7667375-758F-4B3D-B999-B3D5D4FB86B5}" type="datetime1">
              <a:rPr lang="it-IT" smtClean="0"/>
              <a:t>15/10/2020</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Adam Smith</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3DF361F3-B06F-4C73-AFE7-A1BFE9E146EB}" type="datetime1">
              <a:rPr lang="it-IT" smtClean="0"/>
              <a:t>15/10/2020</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Adam Smith</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7364BA0-DC5E-46E4-A235-B6B4DFCC9CA2}" type="datetime1">
              <a:rPr lang="it-IT" smtClean="0"/>
              <a:t>15/10/2020</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Adam Smith</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EE190AF0-7E1B-4804-86CF-A58A9AA21A0F}" type="datetime1">
              <a:rPr lang="it-IT" smtClean="0"/>
              <a:t>15/10/2020</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Adam Smith</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dirty="0" smtClean="0"/>
              <a:t>Adam Smith</a:t>
            </a:r>
            <a:endParaRPr lang="it-IT" dirty="0"/>
          </a:p>
        </p:txBody>
      </p:sp>
      <p:sp>
        <p:nvSpPr>
          <p:cNvPr id="8" name="Text Placeholder 7"/>
          <p:cNvSpPr>
            <a:spLocks noGrp="1"/>
          </p:cNvSpPr>
          <p:nvPr>
            <p:ph type="body" idx="1"/>
          </p:nvPr>
        </p:nvSpPr>
        <p:spPr/>
        <p:txBody>
          <a:bodyPr/>
          <a:lstStyle/>
          <a:p>
            <a:r>
              <a:rPr lang="it-IT" dirty="0" smtClean="0"/>
              <a:t>L’economia classica: il fondatore</a:t>
            </a:r>
            <a:endParaRPr lang="it-IT" dirty="0"/>
          </a:p>
        </p:txBody>
      </p:sp>
      <p:graphicFrame>
        <p:nvGraphicFramePr>
          <p:cNvPr id="4" name="Object 3"/>
          <p:cNvGraphicFramePr>
            <a:graphicFrameLocks noChangeAspect="1"/>
          </p:cNvGraphicFramePr>
          <p:nvPr>
            <p:extLst>
              <p:ext uri="{D42A27DB-BD31-4B8C-83A1-F6EECF244321}">
                <p14:modId xmlns:p14="http://schemas.microsoft.com/office/powerpoint/2010/main" val="2029225940"/>
              </p:ext>
            </p:extLst>
          </p:nvPr>
        </p:nvGraphicFramePr>
        <p:xfrm>
          <a:off x="3352800" y="1269023"/>
          <a:ext cx="1919288" cy="2271713"/>
        </p:xfrm>
        <a:graphic>
          <a:graphicData uri="http://schemas.openxmlformats.org/presentationml/2006/ole">
            <mc:AlternateContent xmlns:mc="http://schemas.openxmlformats.org/markup-compatibility/2006">
              <mc:Choice xmlns:v="urn:schemas-microsoft-com:vml" Requires="v">
                <p:oleObj spid="_x0000_s1039" r:id="rId4" imgW="1248480" imgH="1495440" progId="">
                  <p:embed/>
                </p:oleObj>
              </mc:Choice>
              <mc:Fallback>
                <p:oleObj r:id="rId4" imgW="1248480" imgH="1495440" progId="">
                  <p:embed/>
                  <p:pic>
                    <p:nvPicPr>
                      <p:cNvPr id="409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1269023"/>
                        <a:ext cx="1919288"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egnaposto piè di pagina 1"/>
          <p:cNvSpPr>
            <a:spLocks noGrp="1"/>
          </p:cNvSpPr>
          <p:nvPr>
            <p:ph type="ftr" sz="quarter" idx="3"/>
          </p:nvPr>
        </p:nvSpPr>
        <p:spPr/>
        <p:txBody>
          <a:bodyPr/>
          <a:lstStyle/>
          <a:p>
            <a:r>
              <a:rPr lang="en-US" smtClean="0"/>
              <a:t>Adam Smith</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subTnLst>
                                    <p:audio>
                                      <p:cMediaNode>
                                        <p:cTn display="0" masterRel="sameClick">
                                          <p:stCondLst>
                                            <p:cond evt="begin" delay="0">
                                              <p:tn val="5"/>
                                            </p:cond>
                                          </p:stCondLst>
                                          <p:endCondLst>
                                            <p:cond evt="onStopAudio" delay="0">
                                              <p:tgtEl>
                                                <p:sldTgt/>
                                              </p:tgtEl>
                                            </p:cond>
                                          </p:endCondLst>
                                        </p:cTn>
                                        <p:tgtEl>
                                          <p:sndTgt r:embed="rId3" name="FOT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dirty="0" smtClean="0"/>
              <a:t>Simpatia e spettatore imparziale</a:t>
            </a:r>
            <a:endParaRPr lang="it-IT" dirty="0"/>
          </a:p>
        </p:txBody>
      </p:sp>
      <p:sp>
        <p:nvSpPr>
          <p:cNvPr id="5" name="Segnaposto contenuto 4"/>
          <p:cNvSpPr>
            <a:spLocks noGrp="1"/>
          </p:cNvSpPr>
          <p:nvPr>
            <p:ph idx="1"/>
          </p:nvPr>
        </p:nvSpPr>
        <p:spPr/>
        <p:txBody>
          <a:bodyPr>
            <a:normAutofit fontScale="70000" lnSpcReduction="20000"/>
          </a:bodyPr>
          <a:lstStyle/>
          <a:p>
            <a:r>
              <a:rPr lang="it-IT" dirty="0" smtClean="0"/>
              <a:t>Ciascuno è in grado di giudicare imparzialmente vedendo «se stesso nella luce in cui è consapevole che gli altri vedranno lui»</a:t>
            </a:r>
          </a:p>
          <a:p>
            <a:r>
              <a:rPr lang="it-IT" altLang="it-IT" dirty="0" smtClean="0">
                <a:solidFill>
                  <a:srgbClr val="222222"/>
                </a:solidFill>
                <a:latin typeface="inherit"/>
              </a:rPr>
              <a:t>«Anche </a:t>
            </a:r>
            <a:r>
              <a:rPr lang="it-IT" altLang="it-IT" dirty="0">
                <a:solidFill>
                  <a:srgbClr val="222222"/>
                </a:solidFill>
                <a:latin typeface="inherit"/>
              </a:rPr>
              <a:t>se può essere </a:t>
            </a:r>
            <a:r>
              <a:rPr lang="it-IT" altLang="it-IT" dirty="0" smtClean="0">
                <a:solidFill>
                  <a:srgbClr val="222222"/>
                </a:solidFill>
                <a:latin typeface="inherit"/>
              </a:rPr>
              <a:t>vero…che </a:t>
            </a:r>
            <a:r>
              <a:rPr lang="it-IT" altLang="it-IT" dirty="0">
                <a:solidFill>
                  <a:srgbClr val="222222"/>
                </a:solidFill>
                <a:latin typeface="inherit"/>
              </a:rPr>
              <a:t>ogni individuo, nel suo </a:t>
            </a:r>
            <a:r>
              <a:rPr lang="it-IT" altLang="it-IT" dirty="0" smtClean="0">
                <a:solidFill>
                  <a:srgbClr val="222222"/>
                </a:solidFill>
                <a:latin typeface="inherit"/>
              </a:rPr>
              <a:t>cuore, </a:t>
            </a:r>
            <a:r>
              <a:rPr lang="it-IT" altLang="it-IT" dirty="0">
                <a:solidFill>
                  <a:srgbClr val="222222"/>
                </a:solidFill>
                <a:latin typeface="inherit"/>
              </a:rPr>
              <a:t>preferisce naturalmente se stesso a tutta l'umanità, eppure non osa guardare l'umanità in faccia, e </a:t>
            </a:r>
            <a:r>
              <a:rPr lang="it-IT" altLang="it-IT" dirty="0" smtClean="0">
                <a:solidFill>
                  <a:srgbClr val="222222"/>
                </a:solidFill>
                <a:latin typeface="inherit"/>
              </a:rPr>
              <a:t>dichiarare </a:t>
            </a:r>
            <a:r>
              <a:rPr lang="it-IT" altLang="it-IT" dirty="0">
                <a:solidFill>
                  <a:srgbClr val="222222"/>
                </a:solidFill>
                <a:latin typeface="inherit"/>
              </a:rPr>
              <a:t>di agire secondo questo </a:t>
            </a:r>
            <a:r>
              <a:rPr lang="it-IT" altLang="it-IT" dirty="0" smtClean="0">
                <a:solidFill>
                  <a:srgbClr val="222222"/>
                </a:solidFill>
                <a:latin typeface="inherit"/>
              </a:rPr>
              <a:t>principio….Quando </a:t>
            </a:r>
            <a:r>
              <a:rPr lang="it-IT" altLang="it-IT" dirty="0">
                <a:solidFill>
                  <a:srgbClr val="222222"/>
                </a:solidFill>
                <a:latin typeface="inherit"/>
              </a:rPr>
              <a:t>si vede nella luce in cui è consapevole che gli altri lo vedranno, vede che per loro è solo </a:t>
            </a:r>
            <a:r>
              <a:rPr lang="it-IT" altLang="it-IT" dirty="0" smtClean="0">
                <a:solidFill>
                  <a:srgbClr val="222222"/>
                </a:solidFill>
                <a:latin typeface="inherit"/>
              </a:rPr>
              <a:t>uno tra i tanti </a:t>
            </a:r>
            <a:r>
              <a:rPr lang="it-IT" altLang="it-IT" dirty="0">
                <a:solidFill>
                  <a:srgbClr val="222222"/>
                </a:solidFill>
                <a:latin typeface="inherit"/>
              </a:rPr>
              <a:t>in nessun modo migliore di qualsiasi altra </a:t>
            </a:r>
            <a:r>
              <a:rPr lang="it-IT" altLang="it-IT" dirty="0" smtClean="0">
                <a:solidFill>
                  <a:srgbClr val="222222"/>
                </a:solidFill>
                <a:latin typeface="inherit"/>
              </a:rPr>
              <a:t>persona. </a:t>
            </a:r>
            <a:r>
              <a:rPr lang="it-IT" altLang="it-IT" dirty="0">
                <a:solidFill>
                  <a:srgbClr val="222222"/>
                </a:solidFill>
                <a:latin typeface="inherit"/>
              </a:rPr>
              <a:t>Se agisse in modo tale che lo spettatore imparziale potesse entrare nei principi della sua </a:t>
            </a:r>
            <a:r>
              <a:rPr lang="it-IT" altLang="it-IT" dirty="0" smtClean="0">
                <a:solidFill>
                  <a:srgbClr val="222222"/>
                </a:solidFill>
                <a:latin typeface="inherit"/>
              </a:rPr>
              <a:t>condotta… </a:t>
            </a:r>
            <a:r>
              <a:rPr lang="it-IT" altLang="it-IT" dirty="0">
                <a:solidFill>
                  <a:srgbClr val="222222"/>
                </a:solidFill>
                <a:latin typeface="inherit"/>
              </a:rPr>
              <a:t>deve, </a:t>
            </a:r>
            <a:r>
              <a:rPr lang="it-IT" altLang="it-IT" dirty="0" smtClean="0">
                <a:solidFill>
                  <a:srgbClr val="222222"/>
                </a:solidFill>
                <a:latin typeface="inherit"/>
              </a:rPr>
              <a:t>…. umiliare </a:t>
            </a:r>
            <a:r>
              <a:rPr lang="it-IT" altLang="it-IT" dirty="0">
                <a:solidFill>
                  <a:srgbClr val="222222"/>
                </a:solidFill>
                <a:latin typeface="inherit"/>
              </a:rPr>
              <a:t>l'arroganza </a:t>
            </a:r>
            <a:r>
              <a:rPr lang="it-IT" altLang="it-IT" dirty="0" smtClean="0">
                <a:solidFill>
                  <a:srgbClr val="222222"/>
                </a:solidFill>
                <a:latin typeface="inherit"/>
              </a:rPr>
              <a:t>del suo </a:t>
            </a:r>
            <a:r>
              <a:rPr lang="it-IT" altLang="it-IT" dirty="0">
                <a:solidFill>
                  <a:srgbClr val="222222"/>
                </a:solidFill>
                <a:latin typeface="inherit"/>
              </a:rPr>
              <a:t>amor proprio, e </a:t>
            </a:r>
            <a:r>
              <a:rPr lang="it-IT" altLang="it-IT" dirty="0" smtClean="0">
                <a:solidFill>
                  <a:srgbClr val="222222"/>
                </a:solidFill>
                <a:latin typeface="inherit"/>
              </a:rPr>
              <a:t>ricondurlo </a:t>
            </a:r>
            <a:r>
              <a:rPr lang="it-IT" altLang="it-IT" dirty="0">
                <a:solidFill>
                  <a:srgbClr val="222222"/>
                </a:solidFill>
                <a:latin typeface="inherit"/>
              </a:rPr>
              <a:t>su qualcosa con cui altri uomini possono andare </a:t>
            </a:r>
            <a:r>
              <a:rPr lang="it-IT" altLang="it-IT" dirty="0" smtClean="0">
                <a:solidFill>
                  <a:srgbClr val="222222"/>
                </a:solidFill>
                <a:latin typeface="inherit"/>
              </a:rPr>
              <a:t>d'accordo»</a:t>
            </a:r>
          </a:p>
          <a:p>
            <a:r>
              <a:rPr lang="it-IT" i="1" dirty="0" smtClean="0">
                <a:solidFill>
                  <a:srgbClr val="222222"/>
                </a:solidFill>
                <a:latin typeface="inherit"/>
              </a:rPr>
              <a:t>Teoria dei sentimenti morali</a:t>
            </a:r>
            <a:endParaRPr lang="it-IT" i="1" dirty="0"/>
          </a:p>
        </p:txBody>
      </p:sp>
      <p:sp>
        <p:nvSpPr>
          <p:cNvPr id="2" name="Segnaposto piè di pagina 1"/>
          <p:cNvSpPr>
            <a:spLocks noGrp="1"/>
          </p:cNvSpPr>
          <p:nvPr>
            <p:ph type="ftr" sz="quarter" idx="11"/>
          </p:nvPr>
        </p:nvSpPr>
        <p:spPr/>
        <p:txBody>
          <a:bodyPr/>
          <a:lstStyle/>
          <a:p>
            <a:r>
              <a:rPr lang="en-US" smtClean="0"/>
              <a:t>Adam Smith</a:t>
            </a:r>
            <a:endParaRPr lang="it-IT" dirty="0"/>
          </a:p>
        </p:txBody>
      </p:sp>
      <p:sp>
        <p:nvSpPr>
          <p:cNvPr id="3" name="Segnaposto numero diapositiva 2"/>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140508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lezioni di Giurisprudenza</a:t>
            </a:r>
            <a:endParaRPr lang="it-IT" dirty="0"/>
          </a:p>
        </p:txBody>
      </p:sp>
      <p:sp>
        <p:nvSpPr>
          <p:cNvPr id="3" name="Segnaposto contenuto 2"/>
          <p:cNvSpPr>
            <a:spLocks noGrp="1"/>
          </p:cNvSpPr>
          <p:nvPr>
            <p:ph idx="1"/>
          </p:nvPr>
        </p:nvSpPr>
        <p:spPr/>
        <p:txBody>
          <a:bodyPr/>
          <a:lstStyle/>
          <a:p>
            <a:r>
              <a:rPr lang="it-IT" dirty="0" smtClean="0"/>
              <a:t>Teoria dei quattro stadi (caccia, pastorizia, agricoltura</a:t>
            </a:r>
            <a:r>
              <a:rPr lang="it-IT" dirty="0"/>
              <a:t> </a:t>
            </a:r>
            <a:r>
              <a:rPr lang="it-IT" dirty="0" smtClean="0"/>
              <a:t>e commercio) </a:t>
            </a:r>
            <a:r>
              <a:rPr lang="it-IT" b="1" dirty="0" smtClean="0">
                <a:solidFill>
                  <a:srgbClr val="C00000"/>
                </a:solidFill>
                <a:effectLst>
                  <a:outerShdw blurRad="38100" dist="38100" dir="2700000" algn="tl">
                    <a:srgbClr val="000000">
                      <a:alpha val="43137"/>
                    </a:srgbClr>
                  </a:outerShdw>
                </a:effectLst>
              </a:rPr>
              <a:t>Commercio: società civilizzata, buon governo e libertà</a:t>
            </a:r>
          </a:p>
          <a:p>
            <a:r>
              <a:rPr lang="it-IT" dirty="0" smtClean="0"/>
              <a:t>La diseguaglianza nasce con la proprietà privata: frutto dello sviluppo e non dalle differenze innate tra gli individui.</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275883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43349"/>
            <a:ext cx="8229600" cy="557946"/>
          </a:xfrm>
        </p:spPr>
        <p:txBody>
          <a:bodyPr>
            <a:normAutofit fontScale="90000"/>
          </a:bodyPr>
          <a:lstStyle/>
          <a:p>
            <a:r>
              <a:rPr lang="it-IT" dirty="0" smtClean="0"/>
              <a:t>Amor proprio simpatia</a:t>
            </a:r>
            <a:endParaRPr lang="it-IT" dirty="0"/>
          </a:p>
        </p:txBody>
      </p:sp>
      <p:sp>
        <p:nvSpPr>
          <p:cNvPr id="3" name="Segnaposto contenuto 2"/>
          <p:cNvSpPr>
            <a:spLocks noGrp="1"/>
          </p:cNvSpPr>
          <p:nvPr>
            <p:ph idx="1"/>
          </p:nvPr>
        </p:nvSpPr>
        <p:spPr>
          <a:xfrm>
            <a:off x="457200" y="1301295"/>
            <a:ext cx="8229600" cy="4525963"/>
          </a:xfrm>
        </p:spPr>
        <p:txBody>
          <a:bodyPr>
            <a:noAutofit/>
          </a:bodyPr>
          <a:lstStyle/>
          <a:p>
            <a:r>
              <a:rPr lang="it-IT" altLang="it-IT" sz="2300" dirty="0" smtClean="0"/>
              <a:t>«L'uomo</a:t>
            </a:r>
            <a:r>
              <a:rPr lang="it-IT" altLang="it-IT" sz="2300" dirty="0"/>
              <a:t>, che ha continuamente bisogno della collaborazione altrui, deve trovare qualche sistema per procurarsi il loro aiuto. Egli non raggiunge lo scopo solo molcendo o adulando. Egli non si aspetta alcun aiuto, a meno che non riesca a trasformarlo in un vantaggio per l'altro e farlo apparire tale. L'amore puro e semplice non è sufficiente, a meno che non si faccia appello in qualche modo all'amore di sé. Il sistema più semplice per raggiungere questo scopo è la prospettiva di un buon affare. Quando ci si rivolge ad un birraio o ad un macellaio per la birra o il manzo, non gli si spiega che ne abbiamo tanto bisogno, ma piuttosto che sarebbe nel suo interesse permetterci di averli ad un certo prezzo. Non si fa appello alla sua umanità, ma al suo amore di </a:t>
            </a:r>
            <a:r>
              <a:rPr lang="it-IT" altLang="it-IT" sz="2300" dirty="0" smtClean="0"/>
              <a:t>sé».</a:t>
            </a:r>
            <a:endParaRPr lang="it-IT" sz="2300"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161848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ricchezza delle nazioni</a:t>
            </a:r>
            <a:endParaRPr lang="it-IT" dirty="0"/>
          </a:p>
        </p:txBody>
      </p:sp>
      <p:sp>
        <p:nvSpPr>
          <p:cNvPr id="3" name="Segnaposto contenuto 2"/>
          <p:cNvSpPr>
            <a:spLocks noGrp="1"/>
          </p:cNvSpPr>
          <p:nvPr>
            <p:ph idx="1"/>
          </p:nvPr>
        </p:nvSpPr>
        <p:spPr/>
        <p:txBody>
          <a:bodyPr>
            <a:normAutofit fontScale="92500" lnSpcReduction="10000"/>
          </a:bodyPr>
          <a:lstStyle/>
          <a:p>
            <a:pPr marL="0" indent="0">
              <a:defRPr/>
            </a:pPr>
            <a:r>
              <a:rPr lang="it-IT" sz="2800" dirty="0"/>
              <a:t>Che cosa è la ricchezza delle </a:t>
            </a:r>
            <a:r>
              <a:rPr lang="it-IT" sz="2800" dirty="0" smtClean="0"/>
              <a:t>nazioni?</a:t>
            </a:r>
            <a:r>
              <a:rPr lang="it-IT" sz="2400" i="1" dirty="0"/>
              <a:t> </a:t>
            </a:r>
            <a:r>
              <a:rPr lang="it-IT" sz="2400" i="1" dirty="0" smtClean="0"/>
              <a:t>«</a:t>
            </a:r>
            <a:r>
              <a:rPr lang="it-IT" sz="2800" i="1" dirty="0" smtClean="0"/>
              <a:t>tutte </a:t>
            </a:r>
            <a:r>
              <a:rPr lang="it-IT" sz="2800" i="1" dirty="0"/>
              <a:t>le cose necessarie e comode della vita che in un anno </a:t>
            </a:r>
            <a:r>
              <a:rPr lang="en-US" sz="2800" dirty="0">
                <a:cs typeface="Times New Roman" pitchFamily="18" charset="0"/>
              </a:rPr>
              <a:t>[la </a:t>
            </a:r>
            <a:r>
              <a:rPr lang="it-IT" sz="2800" dirty="0">
                <a:cs typeface="Times New Roman" pitchFamily="18" charset="0"/>
              </a:rPr>
              <a:t>nazione</a:t>
            </a:r>
            <a:r>
              <a:rPr lang="en-US" sz="2800" dirty="0">
                <a:cs typeface="Times New Roman" pitchFamily="18" charset="0"/>
              </a:rPr>
              <a:t>] </a:t>
            </a:r>
            <a:r>
              <a:rPr lang="it-IT" sz="2800" i="1" dirty="0" smtClean="0"/>
              <a:t>consuma»</a:t>
            </a:r>
            <a:endParaRPr lang="it-IT" sz="2400" dirty="0"/>
          </a:p>
          <a:p>
            <a:r>
              <a:rPr lang="it-IT" dirty="0"/>
              <a:t>Tutto ciò che può essere consumato o utilizzato dopo aver ripristinato i mezzi di produzione forma la </a:t>
            </a:r>
            <a:r>
              <a:rPr lang="it-IT" dirty="0" smtClean="0"/>
              <a:t>ricchezza</a:t>
            </a:r>
          </a:p>
          <a:p>
            <a:r>
              <a:rPr lang="it-IT" dirty="0" smtClean="0"/>
              <a:t>La ricchezza è ciò che può essere utilizzato e consumato</a:t>
            </a:r>
          </a:p>
          <a:p>
            <a:r>
              <a:rPr lang="it-IT" dirty="0" smtClean="0"/>
              <a:t>Il concetto di sovrappiù è più ristretto: ciò che serve per l’accumulazione di capitale</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127378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metodo e la mano invisibile</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Modello teorico astratto + descrizione storica</a:t>
            </a:r>
          </a:p>
          <a:p>
            <a:r>
              <a:rPr lang="it-IT" dirty="0" smtClean="0"/>
              <a:t>Contestualizzazione del modello: società civilizzata (stadio commerciale – Gran Bretagna)</a:t>
            </a:r>
          </a:p>
          <a:p>
            <a:r>
              <a:rPr lang="it-IT" dirty="0" smtClean="0"/>
              <a:t>Principio della «mano invisibile» nella economia di mercato</a:t>
            </a:r>
          </a:p>
          <a:p>
            <a:r>
              <a:rPr lang="it-IT" altLang="it-IT" dirty="0" smtClean="0"/>
              <a:t>«Quando </a:t>
            </a:r>
            <a:r>
              <a:rPr lang="it-IT" altLang="it-IT" dirty="0"/>
              <a:t>[un individuo] preferisce il sostegno dell'attività produttiva del suo paese invece di quella straniera, egli mira solo alla propria sicurezza e, quando dirige tale attività in modo tale che il suo prodotto sia il massimo possibile, egli mira solo al suo proprio guadagno ed è condotto da una mano invisibile [...] a perseguire un fine che non rientra nelle sue </a:t>
            </a:r>
            <a:r>
              <a:rPr lang="it-IT" altLang="it-IT" dirty="0" smtClean="0"/>
              <a:t>intenzioni»</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146268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crescita della ricchezza</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Smith è interessato alla crescita della «ricchezza» (in realtà reddito).</a:t>
            </a:r>
          </a:p>
          <a:p>
            <a:r>
              <a:rPr lang="it-IT" dirty="0" smtClean="0"/>
              <a:t>Ricchezza </a:t>
            </a:r>
            <a:r>
              <a:rPr lang="it-IT" i="1" dirty="0" smtClean="0"/>
              <a:t>Y</a:t>
            </a:r>
            <a:r>
              <a:rPr lang="it-IT" dirty="0" smtClean="0"/>
              <a:t>=</a:t>
            </a:r>
            <a:r>
              <a:rPr lang="it-IT" i="1" dirty="0" smtClean="0">
                <a:sym typeface="Symbol" panose="05050102010706020507" pitchFamily="18" charset="2"/>
              </a:rPr>
              <a:t>L</a:t>
            </a:r>
            <a:endParaRPr lang="it-IT" i="1" dirty="0" smtClean="0"/>
          </a:p>
          <a:p>
            <a:pPr>
              <a:lnSpc>
                <a:spcPct val="90000"/>
              </a:lnSpc>
              <a:defRPr/>
            </a:pPr>
            <a:r>
              <a:rPr lang="it-IT" dirty="0"/>
              <a:t>Due cause: </a:t>
            </a:r>
          </a:p>
          <a:p>
            <a:pPr>
              <a:lnSpc>
                <a:spcPct val="90000"/>
              </a:lnSpc>
              <a:defRPr/>
            </a:pPr>
            <a:r>
              <a:rPr lang="it-IT" dirty="0"/>
              <a:t>1. Aumento della </a:t>
            </a:r>
            <a:r>
              <a:rPr lang="it-IT" b="1" dirty="0">
                <a:solidFill>
                  <a:srgbClr val="CC0000"/>
                </a:solidFill>
                <a:effectLst>
                  <a:outerShdw blurRad="38100" dist="38100" dir="2700000" algn="tl">
                    <a:srgbClr val="000000"/>
                  </a:outerShdw>
                </a:effectLst>
              </a:rPr>
              <a:t>produttività del </a:t>
            </a:r>
            <a:r>
              <a:rPr lang="it-IT" b="1" dirty="0" smtClean="0">
                <a:solidFill>
                  <a:srgbClr val="CC0000"/>
                </a:solidFill>
                <a:effectLst>
                  <a:outerShdw blurRad="38100" dist="38100" dir="2700000" algn="tl">
                    <a:srgbClr val="000000"/>
                  </a:outerShdw>
                </a:effectLst>
              </a:rPr>
              <a:t>lavoro </a:t>
            </a:r>
            <a:r>
              <a:rPr lang="it-IT" dirty="0" smtClean="0"/>
              <a:t>(</a:t>
            </a:r>
            <a:r>
              <a:rPr lang="it-IT" i="1" dirty="0">
                <a:sym typeface="Symbol" panose="05050102010706020507" pitchFamily="18" charset="2"/>
              </a:rPr>
              <a:t></a:t>
            </a:r>
            <a:r>
              <a:rPr lang="it-IT" dirty="0" smtClean="0"/>
              <a:t>)</a:t>
            </a:r>
            <a:endParaRPr lang="it-IT" b="1" dirty="0">
              <a:solidFill>
                <a:srgbClr val="CC0000"/>
              </a:solidFill>
              <a:effectLst>
                <a:outerShdw blurRad="38100" dist="38100" dir="2700000" algn="tl">
                  <a:srgbClr val="000000"/>
                </a:outerShdw>
              </a:effectLst>
            </a:endParaRPr>
          </a:p>
          <a:p>
            <a:pPr lvl="1">
              <a:lnSpc>
                <a:spcPct val="90000"/>
              </a:lnSpc>
              <a:defRPr/>
            </a:pPr>
            <a:r>
              <a:rPr lang="it-IT" dirty="0" smtClean="0"/>
              <a:t>«l’arte</a:t>
            </a:r>
            <a:r>
              <a:rPr lang="it-IT" dirty="0"/>
              <a:t>, la destrezza e l’intelligenza con cui si esercita il lavoro”: dipendono dalla </a:t>
            </a:r>
            <a:r>
              <a:rPr lang="it-IT" b="1" dirty="0">
                <a:solidFill>
                  <a:srgbClr val="CC0000"/>
                </a:solidFill>
                <a:effectLst>
                  <a:outerShdw blurRad="38100" dist="38100" dir="2700000" algn="tl">
                    <a:srgbClr val="000000"/>
                  </a:outerShdw>
                </a:effectLst>
              </a:rPr>
              <a:t>divisione del </a:t>
            </a:r>
            <a:r>
              <a:rPr lang="it-IT" b="1" dirty="0" smtClean="0">
                <a:solidFill>
                  <a:srgbClr val="CC0000"/>
                </a:solidFill>
                <a:effectLst>
                  <a:outerShdw blurRad="38100" dist="38100" dir="2700000" algn="tl">
                    <a:srgbClr val="000000"/>
                  </a:outerShdw>
                </a:effectLst>
              </a:rPr>
              <a:t>lavoro</a:t>
            </a:r>
            <a:r>
              <a:rPr lang="it-IT" dirty="0" smtClean="0"/>
              <a:t>»</a:t>
            </a:r>
            <a:endParaRPr lang="it-IT" dirty="0"/>
          </a:p>
          <a:p>
            <a:pPr>
              <a:lnSpc>
                <a:spcPct val="90000"/>
              </a:lnSpc>
              <a:defRPr/>
            </a:pPr>
            <a:r>
              <a:rPr lang="it-IT" dirty="0"/>
              <a:t>2. L’aumento </a:t>
            </a:r>
            <a:r>
              <a:rPr lang="it-IT" b="1" dirty="0">
                <a:solidFill>
                  <a:srgbClr val="CC0000"/>
                </a:solidFill>
                <a:effectLst>
                  <a:outerShdw blurRad="38100" dist="38100" dir="2700000" algn="tl">
                    <a:srgbClr val="000000"/>
                  </a:outerShdw>
                </a:effectLst>
              </a:rPr>
              <a:t>dell’occupazione del lavoro </a:t>
            </a:r>
            <a:r>
              <a:rPr lang="it-IT" b="1" dirty="0" smtClean="0">
                <a:solidFill>
                  <a:srgbClr val="CC0000"/>
                </a:solidFill>
                <a:effectLst>
                  <a:outerShdw blurRad="38100" dist="38100" dir="2700000" algn="tl">
                    <a:srgbClr val="000000"/>
                  </a:outerShdw>
                </a:effectLst>
              </a:rPr>
              <a:t>produttivo </a:t>
            </a:r>
            <a:r>
              <a:rPr lang="it-IT" i="1" dirty="0" smtClean="0"/>
              <a:t>(L)</a:t>
            </a:r>
            <a:endParaRPr lang="it-IT" i="1" dirty="0"/>
          </a:p>
          <a:p>
            <a:pPr lvl="1">
              <a:lnSpc>
                <a:spcPct val="90000"/>
              </a:lnSpc>
              <a:defRPr/>
            </a:pPr>
            <a:r>
              <a:rPr lang="it-IT" dirty="0"/>
              <a:t>Dipende </a:t>
            </a:r>
            <a:r>
              <a:rPr lang="it-IT" b="1" dirty="0">
                <a:solidFill>
                  <a:srgbClr val="CC0000"/>
                </a:solidFill>
                <a:effectLst>
                  <a:outerShdw blurRad="38100" dist="38100" dir="2700000" algn="tl">
                    <a:srgbClr val="000000"/>
                  </a:outerShdw>
                </a:effectLst>
              </a:rPr>
              <a:t>dall’accumulazione di capitale</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5530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fabbrica di spilli</a:t>
            </a:r>
            <a:endParaRPr lang="it-IT" dirty="0"/>
          </a:p>
        </p:txBody>
      </p:sp>
      <p:sp>
        <p:nvSpPr>
          <p:cNvPr id="3" name="Segnaposto contenuto 2"/>
          <p:cNvSpPr>
            <a:spLocks noGrp="1"/>
          </p:cNvSpPr>
          <p:nvPr>
            <p:ph idx="1"/>
          </p:nvPr>
        </p:nvSpPr>
        <p:spPr/>
        <p:txBody>
          <a:bodyPr>
            <a:normAutofit fontScale="70000" lnSpcReduction="20000"/>
          </a:bodyPr>
          <a:lstStyle/>
          <a:p>
            <a:r>
              <a:rPr lang="it-IT" altLang="it-IT" dirty="0"/>
              <a:t>Esempio: la fabbrica di spilli</a:t>
            </a:r>
            <a:r>
              <a:rPr lang="it-IT" altLang="it-IT" dirty="0" smtClean="0"/>
              <a:t>: aumento della produttività media di 240 volte </a:t>
            </a:r>
            <a:endParaRPr lang="it-IT" altLang="it-IT" dirty="0"/>
          </a:p>
          <a:p>
            <a:r>
              <a:rPr lang="it-IT" altLang="it-IT" dirty="0" smtClean="0"/>
              <a:t>Smith </a:t>
            </a:r>
            <a:r>
              <a:rPr lang="it-IT" altLang="it-IT" dirty="0"/>
              <a:t>sottolinea in particolare come l'aumento di produttività derivante da un'accresciuta divisione del lavoro sia da attribuire a </a:t>
            </a:r>
            <a:r>
              <a:rPr lang="it-IT" altLang="it-IT" dirty="0" smtClean="0"/>
              <a:t>«tre </a:t>
            </a:r>
            <a:r>
              <a:rPr lang="it-IT" altLang="it-IT" dirty="0"/>
              <a:t>diverse </a:t>
            </a:r>
            <a:r>
              <a:rPr lang="it-IT" altLang="it-IT" dirty="0" smtClean="0"/>
              <a:t>circostanze»: </a:t>
            </a:r>
          </a:p>
          <a:p>
            <a:endParaRPr lang="it-IT" altLang="it-IT" dirty="0"/>
          </a:p>
          <a:p>
            <a:r>
              <a:rPr lang="it-IT" altLang="it-IT" dirty="0" smtClean="0"/>
              <a:t>«primo</a:t>
            </a:r>
            <a:r>
              <a:rPr lang="it-IT" altLang="it-IT" dirty="0"/>
              <a:t>, all'aumento della destrezza di ogni singolo operaio; secondo, al risparmio del tempo che di solito si perde per passare da una specie di lavoro a un'altra; e infine all'invenzione di un gran numero di macchine che facilitano e abbreviano il lavoro e permettono a un solo uomo di fare il lavoro di </a:t>
            </a:r>
            <a:r>
              <a:rPr lang="it-IT" altLang="it-IT" dirty="0" smtClean="0"/>
              <a:t>molti».</a:t>
            </a:r>
          </a:p>
          <a:p>
            <a:r>
              <a:rPr lang="it-IT" altLang="it-IT" dirty="0" smtClean="0"/>
              <a:t>Le macchine sono inventate dagli stessi operai (movimenti semplici) o dai «filosofi» (ingegneri specializzati)</a:t>
            </a: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135724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Gli svantaggi della divisione del lavoro</a:t>
            </a:r>
            <a:endParaRPr lang="it-IT" sz="3200" dirty="0"/>
          </a:p>
        </p:txBody>
      </p:sp>
      <p:sp>
        <p:nvSpPr>
          <p:cNvPr id="3" name="Segnaposto contenuto 2"/>
          <p:cNvSpPr>
            <a:spLocks noGrp="1"/>
          </p:cNvSpPr>
          <p:nvPr>
            <p:ph idx="1"/>
          </p:nvPr>
        </p:nvSpPr>
        <p:spPr/>
        <p:txBody>
          <a:bodyPr>
            <a:normAutofit fontScale="77500" lnSpcReduction="20000"/>
          </a:bodyPr>
          <a:lstStyle/>
          <a:p>
            <a:r>
              <a:rPr lang="it-IT" altLang="it-IT" dirty="0" smtClean="0"/>
              <a:t>«Con </a:t>
            </a:r>
            <a:r>
              <a:rPr lang="it-IT" altLang="it-IT" dirty="0"/>
              <a:t>lo sviluppo della divisione del lavoro, l'occupazione della stragrande maggioranza di coloro che vivono di lavoro, cioè della gran massa del popolo, risulta limitata a poche semplicissime operazioni, spesso una o due. Ma ciò che forma l'intelligenza della maggioranza degli uomini è necessariamente la loro occupazione ordinaria. Un uomo che spende tutta la sua vita compiendo poche semplici </a:t>
            </a:r>
            <a:r>
              <a:rPr lang="it-IT" altLang="it-IT" dirty="0" smtClean="0"/>
              <a:t>operazioni…. in </a:t>
            </a:r>
            <a:r>
              <a:rPr lang="it-IT" altLang="it-IT" dirty="0"/>
              <a:t>genere diviene tanto stupido e ignorante quanto può esserlo una creatura </a:t>
            </a:r>
            <a:r>
              <a:rPr lang="it-IT" altLang="it-IT" dirty="0" smtClean="0"/>
              <a:t>umana».</a:t>
            </a:r>
          </a:p>
          <a:p>
            <a:r>
              <a:rPr lang="it-IT" altLang="it-IT" dirty="0"/>
              <a:t>Smith propone come rimedio una istruzione elementare pubblica per tutti, che consenta anche ai lavoratori di acquisire maggiori conoscenze</a:t>
            </a:r>
          </a:p>
          <a:p>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293532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6756DD6-B924-45A6-BC22-130E16564183}" type="slidenum">
              <a:rPr lang="it-IT" altLang="it-IT" sz="1400" smtClean="0"/>
              <a:pPr eaLnBrk="1" hangingPunct="1"/>
              <a:t>18</a:t>
            </a:fld>
            <a:endParaRPr lang="it-IT" altLang="it-IT" sz="1400" smtClean="0"/>
          </a:p>
        </p:txBody>
      </p:sp>
      <p:sp>
        <p:nvSpPr>
          <p:cNvPr id="82946" name="Rectangle 2"/>
          <p:cNvSpPr>
            <a:spLocks noGrp="1" noChangeArrowheads="1"/>
          </p:cNvSpPr>
          <p:nvPr>
            <p:ph type="title"/>
          </p:nvPr>
        </p:nvSpPr>
        <p:spPr>
          <a:xfrm>
            <a:off x="554890" y="1123467"/>
            <a:ext cx="8229600" cy="557946"/>
          </a:xfrm>
        </p:spPr>
        <p:txBody>
          <a:bodyPr>
            <a:normAutofit fontScale="90000"/>
          </a:bodyPr>
          <a:lstStyle/>
          <a:p>
            <a:pPr eaLnBrk="1" hangingPunct="1">
              <a:defRPr/>
            </a:pPr>
            <a:r>
              <a:rPr lang="it-IT" sz="4000" dirty="0" smtClean="0"/>
              <a:t>Ampiezza dei mercati e divisione del lavoro</a:t>
            </a:r>
          </a:p>
        </p:txBody>
      </p:sp>
      <p:sp>
        <p:nvSpPr>
          <p:cNvPr id="82947" name="Rectangle 3"/>
          <p:cNvSpPr>
            <a:spLocks noGrp="1" noChangeArrowheads="1"/>
          </p:cNvSpPr>
          <p:nvPr>
            <p:ph type="body" idx="1"/>
          </p:nvPr>
        </p:nvSpPr>
        <p:spPr>
          <a:xfrm>
            <a:off x="457200" y="2050742"/>
            <a:ext cx="8229600" cy="4075421"/>
          </a:xfrm>
        </p:spPr>
        <p:txBody>
          <a:bodyPr>
            <a:normAutofit fontScale="85000" lnSpcReduction="10000"/>
          </a:bodyPr>
          <a:lstStyle/>
          <a:p>
            <a:pPr eaLnBrk="1" hangingPunct="1">
              <a:lnSpc>
                <a:spcPct val="90000"/>
              </a:lnSpc>
            </a:pPr>
            <a:r>
              <a:rPr lang="it-IT" altLang="it-IT" sz="3600" dirty="0" smtClean="0"/>
              <a:t>Se il mercato (domanda) è ristretto non conviene dividere il lavoro – eccesso di offerta</a:t>
            </a:r>
          </a:p>
          <a:p>
            <a:pPr eaLnBrk="1" hangingPunct="1">
              <a:lnSpc>
                <a:spcPct val="90000"/>
              </a:lnSpc>
            </a:pPr>
            <a:r>
              <a:rPr lang="it-IT" altLang="it-IT" sz="3600" dirty="0" smtClean="0"/>
              <a:t>Quando il mercato è ampio: la domanda copre l’offerta</a:t>
            </a:r>
          </a:p>
          <a:p>
            <a:pPr>
              <a:lnSpc>
                <a:spcPct val="90000"/>
              </a:lnSpc>
            </a:pPr>
            <a:r>
              <a:rPr lang="it-IT" sz="3600" dirty="0"/>
              <a:t>Aumenta la produttività del lavoro aumenta la ricchezza per i singoli e per la </a:t>
            </a:r>
            <a:r>
              <a:rPr lang="it-IT" sz="3600" dirty="0" smtClean="0"/>
              <a:t>società</a:t>
            </a:r>
          </a:p>
          <a:p>
            <a:pPr>
              <a:lnSpc>
                <a:spcPct val="90000"/>
              </a:lnSpc>
            </a:pPr>
            <a:r>
              <a:rPr lang="it-IT" dirty="0"/>
              <a:t>Se</a:t>
            </a:r>
            <a:r>
              <a:rPr lang="it-IT" sz="4400" b="1" i="1" dirty="0">
                <a:solidFill>
                  <a:srgbClr val="CC0000"/>
                </a:solidFill>
                <a:effectLst>
                  <a:outerShdw blurRad="38100" dist="38100" dir="2700000" algn="tl">
                    <a:srgbClr val="000000"/>
                  </a:outerShdw>
                </a:effectLst>
                <a:latin typeface="Symbol" pitchFamily="18" charset="2"/>
              </a:rPr>
              <a:t> </a:t>
            </a:r>
            <a:r>
              <a:rPr lang="it-IT" sz="4400" b="1" i="1" dirty="0" err="1" smtClean="0">
                <a:solidFill>
                  <a:srgbClr val="CC0000"/>
                </a:solidFill>
                <a:effectLst>
                  <a:outerShdw blurRad="38100" dist="38100" dir="2700000" algn="tl">
                    <a:srgbClr val="000000"/>
                  </a:outerShdw>
                </a:effectLst>
                <a:latin typeface="Symbol" pitchFamily="18" charset="2"/>
              </a:rPr>
              <a:t>p</a:t>
            </a:r>
            <a:r>
              <a:rPr lang="it-IT" sz="4400" b="1" dirty="0" err="1">
                <a:solidFill>
                  <a:srgbClr val="CC0000"/>
                </a:solidFill>
                <a:effectLst>
                  <a:outerShdw blurRad="38100" dist="38100" dir="2700000" algn="tl">
                    <a:srgbClr val="000000"/>
                  </a:outerShdw>
                </a:effectLst>
                <a:sym typeface="Symbol" pitchFamily="18" charset="2"/>
              </a:rPr>
              <a:t></a:t>
            </a:r>
            <a:r>
              <a:rPr lang="it-IT" sz="4400" b="1" i="1" dirty="0" err="1" smtClean="0">
                <a:solidFill>
                  <a:srgbClr val="CC0000"/>
                </a:solidFill>
                <a:effectLst>
                  <a:outerShdw blurRad="38100" dist="38100" dir="2700000" algn="tl">
                    <a:srgbClr val="000000"/>
                  </a:outerShdw>
                </a:effectLst>
              </a:rPr>
              <a:t>L</a:t>
            </a:r>
            <a:r>
              <a:rPr lang="it-IT" sz="3600" b="1" dirty="0" smtClean="0">
                <a:solidFill>
                  <a:srgbClr val="CC0000"/>
                </a:solidFill>
                <a:effectLst>
                  <a:outerShdw blurRad="38100" dist="38100" dir="2700000" algn="tl">
                    <a:srgbClr val="000000"/>
                  </a:outerShdw>
                </a:effectLst>
              </a:rPr>
              <a:t> </a:t>
            </a:r>
            <a:r>
              <a:rPr lang="it-IT" sz="3600" dirty="0" smtClean="0">
                <a:sym typeface="Symbol" pitchFamily="18" charset="2"/>
              </a:rPr>
              <a:t>allora </a:t>
            </a:r>
            <a:r>
              <a:rPr lang="it-IT" sz="3600" b="1" i="1" dirty="0" smtClean="0">
                <a:solidFill>
                  <a:srgbClr val="CC0000"/>
                </a:solidFill>
                <a:effectLst>
                  <a:outerShdw blurRad="38100" dist="38100" dir="2700000" algn="tl">
                    <a:srgbClr val="000000"/>
                  </a:outerShdw>
                </a:effectLst>
                <a:sym typeface="Symbol" pitchFamily="18" charset="2"/>
              </a:rPr>
              <a:t>Y</a:t>
            </a:r>
            <a:r>
              <a:rPr lang="it-IT" sz="3600" b="1" dirty="0">
                <a:solidFill>
                  <a:srgbClr val="CC0000"/>
                </a:solidFill>
                <a:effectLst>
                  <a:outerShdw blurRad="38100" dist="38100" dir="2700000" algn="tl">
                    <a:srgbClr val="000000"/>
                  </a:outerShdw>
                </a:effectLst>
                <a:sym typeface="Symbol" pitchFamily="18" charset="2"/>
              </a:rPr>
              <a:t> </a:t>
            </a:r>
            <a:r>
              <a:rPr lang="it-IT" sz="3600" b="1" dirty="0" smtClean="0">
                <a:solidFill>
                  <a:srgbClr val="CC0000"/>
                </a:solidFill>
                <a:effectLst>
                  <a:outerShdw blurRad="38100" dist="38100" dir="2700000" algn="tl">
                    <a:srgbClr val="000000"/>
                  </a:outerShdw>
                </a:effectLst>
                <a:sym typeface="Symbol" pitchFamily="18" charset="2"/>
              </a:rPr>
              <a:t></a:t>
            </a:r>
          </a:p>
          <a:p>
            <a:pPr>
              <a:lnSpc>
                <a:spcPct val="90000"/>
              </a:lnSpc>
            </a:pPr>
            <a:r>
              <a:rPr lang="it-IT" sz="3600" b="1" dirty="0" smtClean="0">
                <a:solidFill>
                  <a:srgbClr val="CC0000"/>
                </a:solidFill>
                <a:effectLst>
                  <a:outerShdw blurRad="38100" dist="38100" dir="2700000" algn="tl">
                    <a:srgbClr val="000000"/>
                  </a:outerShdw>
                </a:effectLst>
                <a:sym typeface="Symbol" pitchFamily="18" charset="2"/>
              </a:rPr>
              <a:t>Il processo si </a:t>
            </a:r>
            <a:r>
              <a:rPr lang="it-IT" sz="3600" b="1" dirty="0" err="1" smtClean="0">
                <a:solidFill>
                  <a:srgbClr val="CC0000"/>
                </a:solidFill>
                <a:effectLst>
                  <a:outerShdw blurRad="38100" dist="38100" dir="2700000" algn="tl">
                    <a:srgbClr val="000000"/>
                  </a:outerShdw>
                </a:effectLst>
                <a:sym typeface="Symbol" pitchFamily="18" charset="2"/>
              </a:rPr>
              <a:t>autalimenta</a:t>
            </a:r>
            <a:endParaRPr lang="it-IT" sz="3600" b="1" dirty="0" smtClean="0">
              <a:solidFill>
                <a:srgbClr val="CC0000"/>
              </a:solidFill>
              <a:effectLst>
                <a:outerShdw blurRad="38100" dist="38100" dir="2700000" algn="tl">
                  <a:srgbClr val="000000"/>
                </a:outerShdw>
              </a:effectLst>
              <a:sym typeface="Symbol" pitchFamily="18" charset="2"/>
            </a:endParaRPr>
          </a:p>
          <a:p>
            <a:pPr>
              <a:lnSpc>
                <a:spcPct val="90000"/>
              </a:lnSpc>
            </a:pPr>
            <a:endParaRPr lang="it-IT" sz="3600" dirty="0" smtClean="0"/>
          </a:p>
          <a:p>
            <a:pPr>
              <a:lnSpc>
                <a:spcPct val="90000"/>
              </a:lnSpc>
            </a:pPr>
            <a:endParaRPr lang="it-IT" altLang="it-IT" sz="3600" dirty="0" smtClean="0"/>
          </a:p>
        </p:txBody>
      </p:sp>
    </p:spTree>
    <p:extLst>
      <p:ext uri="{BB962C8B-B14F-4D97-AF65-F5344CB8AC3E}">
        <p14:creationId xmlns:p14="http://schemas.microsoft.com/office/powerpoint/2010/main" val="2364074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p:cTn id="7" dur="500" fill="hold"/>
                                        <p:tgtEl>
                                          <p:spTgt spid="829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2947">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82947">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82947">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82947">
                                            <p:txEl>
                                              <p:pRg st="1" end="1"/>
                                            </p:txEl>
                                          </p:spTgt>
                                        </p:tgtEl>
                                        <p:attrNameLst>
                                          <p:attrName>style.visibility</p:attrName>
                                        </p:attrNameLst>
                                      </p:cBhvr>
                                      <p:to>
                                        <p:strVal val="visible"/>
                                      </p:to>
                                    </p:set>
                                    <p:anim calcmode="lin" valueType="num">
                                      <p:cBhvr>
                                        <p:cTn id="15" dur="500" fill="hold"/>
                                        <p:tgtEl>
                                          <p:spTgt spid="82947">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82947">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82947">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82947">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82947">
                                            <p:txEl>
                                              <p:pRg st="2" end="2"/>
                                            </p:txEl>
                                          </p:spTgt>
                                        </p:tgtEl>
                                        <p:attrNameLst>
                                          <p:attrName>style.visibility</p:attrName>
                                        </p:attrNameLst>
                                      </p:cBhvr>
                                      <p:to>
                                        <p:strVal val="visible"/>
                                      </p:to>
                                    </p:set>
                                    <p:anim calcmode="lin" valueType="num">
                                      <p:cBhvr>
                                        <p:cTn id="23" dur="500" fill="hold"/>
                                        <p:tgtEl>
                                          <p:spTgt spid="82947">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82947">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82947">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82947">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82947">
                                            <p:txEl>
                                              <p:pRg st="3" end="3"/>
                                            </p:txEl>
                                          </p:spTgt>
                                        </p:tgtEl>
                                        <p:attrNameLst>
                                          <p:attrName>style.visibility</p:attrName>
                                        </p:attrNameLst>
                                      </p:cBhvr>
                                      <p:to>
                                        <p:strVal val="visible"/>
                                      </p:to>
                                    </p:set>
                                    <p:anim calcmode="lin" valueType="num">
                                      <p:cBhvr>
                                        <p:cTn id="31" dur="500" fill="hold"/>
                                        <p:tgtEl>
                                          <p:spTgt spid="82947">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82947">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82947">
                                            <p:txEl>
                                              <p:pRg st="3" end="3"/>
                                            </p:txEl>
                                          </p:spTgt>
                                        </p:tgtEl>
                                        <p:attrNameLst>
                                          <p:attrName>ppt_x</p:attrName>
                                        </p:attrNameLst>
                                      </p:cBhvr>
                                      <p:tavLst>
                                        <p:tav tm="0">
                                          <p:val>
                                            <p:fltVal val="0.5"/>
                                          </p:val>
                                        </p:tav>
                                        <p:tav tm="100000">
                                          <p:val>
                                            <p:strVal val="#ppt_x"/>
                                          </p:val>
                                        </p:tav>
                                      </p:tavLst>
                                    </p:anim>
                                    <p:anim calcmode="lin" valueType="num">
                                      <p:cBhvr>
                                        <p:cTn id="34" dur="500" fill="hold"/>
                                        <p:tgtEl>
                                          <p:spTgt spid="82947">
                                            <p:txEl>
                                              <p:pRg st="3" end="3"/>
                                            </p:tx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82947">
                                            <p:txEl>
                                              <p:pRg st="4" end="4"/>
                                            </p:txEl>
                                          </p:spTgt>
                                        </p:tgtEl>
                                        <p:attrNameLst>
                                          <p:attrName>style.visibility</p:attrName>
                                        </p:attrNameLst>
                                      </p:cBhvr>
                                      <p:to>
                                        <p:strVal val="visible"/>
                                      </p:to>
                                    </p:set>
                                    <p:anim calcmode="lin" valueType="num">
                                      <p:cBhvr>
                                        <p:cTn id="39" dur="500" fill="hold"/>
                                        <p:tgtEl>
                                          <p:spTgt spid="82947">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82947">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82947">
                                            <p:txEl>
                                              <p:pRg st="4" end="4"/>
                                            </p:txEl>
                                          </p:spTgt>
                                        </p:tgtEl>
                                        <p:attrNameLst>
                                          <p:attrName>ppt_x</p:attrName>
                                        </p:attrNameLst>
                                      </p:cBhvr>
                                      <p:tavLst>
                                        <p:tav tm="0">
                                          <p:val>
                                            <p:fltVal val="0.5"/>
                                          </p:val>
                                        </p:tav>
                                        <p:tav tm="100000">
                                          <p:val>
                                            <p:strVal val="#ppt_x"/>
                                          </p:val>
                                        </p:tav>
                                      </p:tavLst>
                                    </p:anim>
                                    <p:anim calcmode="lin" valueType="num">
                                      <p:cBhvr>
                                        <p:cTn id="42" dur="500" fill="hold"/>
                                        <p:tgtEl>
                                          <p:spTgt spid="82947">
                                            <p:txEl>
                                              <p:pRg st="4" end="4"/>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04541F9-D8E7-4DE1-ABDB-3DC643213A7E}" type="slidenum">
              <a:rPr lang="it-IT" altLang="it-IT" sz="1400" smtClean="0"/>
              <a:pPr eaLnBrk="1" hangingPunct="1"/>
              <a:t>19</a:t>
            </a:fld>
            <a:endParaRPr lang="it-IT" altLang="it-IT" sz="1400" smtClean="0"/>
          </a:p>
        </p:txBody>
      </p:sp>
      <p:sp>
        <p:nvSpPr>
          <p:cNvPr id="66562" name="Rectangle 2"/>
          <p:cNvSpPr>
            <a:spLocks noGrp="1" noChangeArrowheads="1"/>
          </p:cNvSpPr>
          <p:nvPr>
            <p:ph type="title"/>
          </p:nvPr>
        </p:nvSpPr>
        <p:spPr/>
        <p:txBody>
          <a:bodyPr>
            <a:normAutofit fontScale="90000"/>
          </a:bodyPr>
          <a:lstStyle/>
          <a:p>
            <a:pPr eaLnBrk="1" hangingPunct="1">
              <a:defRPr/>
            </a:pPr>
            <a:r>
              <a:rPr lang="it-IT" smtClean="0"/>
              <a:t>Il circolo virtuoso</a:t>
            </a:r>
          </a:p>
        </p:txBody>
      </p:sp>
      <p:sp>
        <p:nvSpPr>
          <p:cNvPr id="18436" name="Rectangle 3"/>
          <p:cNvSpPr>
            <a:spLocks noChangeArrowheads="1"/>
          </p:cNvSpPr>
          <p:nvPr/>
        </p:nvSpPr>
        <p:spPr bwMode="auto">
          <a:xfrm>
            <a:off x="2176463" y="2743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it-IT" altLang="it-IT"/>
          </a:p>
        </p:txBody>
      </p:sp>
      <p:sp>
        <p:nvSpPr>
          <p:cNvPr id="18437" name="Rectangle 12"/>
          <p:cNvSpPr>
            <a:spLocks noChangeArrowheads="1"/>
          </p:cNvSpPr>
          <p:nvPr/>
        </p:nvSpPr>
        <p:spPr bwMode="auto">
          <a:xfrm>
            <a:off x="5654675" y="2514600"/>
            <a:ext cx="310356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it-IT" altLang="it-IT"/>
          </a:p>
        </p:txBody>
      </p:sp>
      <p:sp>
        <p:nvSpPr>
          <p:cNvPr id="18438" name="Rectangle 14"/>
          <p:cNvSpPr>
            <a:spLocks noChangeArrowheads="1"/>
          </p:cNvSpPr>
          <p:nvPr/>
        </p:nvSpPr>
        <p:spPr bwMode="auto">
          <a:xfrm>
            <a:off x="8488363" y="2582863"/>
            <a:ext cx="200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r>
              <a:rPr lang="it-IT" altLang="it-IT" sz="2200" b="1">
                <a:solidFill>
                  <a:srgbClr val="000000"/>
                </a:solidFill>
                <a:latin typeface="Times" pitchFamily="18" charset="0"/>
              </a:rPr>
              <a:t> </a:t>
            </a:r>
            <a:endParaRPr lang="it-IT" altLang="it-IT">
              <a:solidFill>
                <a:schemeClr val="bg1"/>
              </a:solidFill>
            </a:endParaRPr>
          </a:p>
        </p:txBody>
      </p:sp>
      <p:sp>
        <p:nvSpPr>
          <p:cNvPr id="66590" name="Text Box 30"/>
          <p:cNvSpPr txBox="1">
            <a:spLocks noChangeArrowheads="1"/>
          </p:cNvSpPr>
          <p:nvPr/>
        </p:nvSpPr>
        <p:spPr bwMode="auto">
          <a:xfrm>
            <a:off x="900113" y="1844675"/>
            <a:ext cx="7848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lnSpc>
                <a:spcPct val="80000"/>
              </a:lnSpc>
              <a:spcBef>
                <a:spcPts val="800"/>
              </a:spcBef>
              <a:buClr>
                <a:srgbClr val="000000"/>
              </a:buClr>
              <a:buSzPct val="100000"/>
              <a:buFont typeface="Times New Roman" pitchFamily="18" charset="0"/>
              <a:buChar char="•"/>
            </a:pPr>
            <a:r>
              <a:rPr lang="it-IT" altLang="it-IT" sz="2800">
                <a:solidFill>
                  <a:srgbClr val="000000"/>
                </a:solidFill>
              </a:rPr>
              <a:t>Ampliamento del mercato</a:t>
            </a:r>
            <a:r>
              <a:rPr lang="it-IT" altLang="it-IT" sz="2800">
                <a:solidFill>
                  <a:srgbClr val="000000"/>
                </a:solidFill>
                <a:sym typeface="Symbol" pitchFamily="18" charset="2"/>
              </a:rPr>
              <a:t>aumenta la divisione del lavoro cresce la produttività cresce il reddito pro-capite aumenta la domanda  si amplia il mercato</a:t>
            </a:r>
            <a:endParaRPr lang="it-IT" altLang="it-IT" sz="2800">
              <a:solidFill>
                <a:schemeClr val="bg1"/>
              </a:solidFill>
            </a:endParaRPr>
          </a:p>
        </p:txBody>
      </p:sp>
      <p:grpSp>
        <p:nvGrpSpPr>
          <p:cNvPr id="2" name="Group 76"/>
          <p:cNvGrpSpPr>
            <a:grpSpLocks/>
          </p:cNvGrpSpPr>
          <p:nvPr/>
        </p:nvGrpSpPr>
        <p:grpSpPr bwMode="auto">
          <a:xfrm>
            <a:off x="3500438" y="4267200"/>
            <a:ext cx="2192337" cy="960438"/>
            <a:chOff x="2205" y="2688"/>
            <a:chExt cx="1381" cy="605"/>
          </a:xfrm>
        </p:grpSpPr>
        <p:sp>
          <p:nvSpPr>
            <p:cNvPr id="18481" name="Freeform 42"/>
            <p:cNvSpPr>
              <a:spLocks/>
            </p:cNvSpPr>
            <p:nvPr/>
          </p:nvSpPr>
          <p:spPr bwMode="auto">
            <a:xfrm>
              <a:off x="2205" y="2963"/>
              <a:ext cx="1331" cy="330"/>
            </a:xfrm>
            <a:custGeom>
              <a:avLst/>
              <a:gdLst>
                <a:gd name="T0" fmla="*/ 50 w 2663"/>
                <a:gd name="T1" fmla="*/ 0 h 660"/>
                <a:gd name="T2" fmla="*/ 39 w 2663"/>
                <a:gd name="T3" fmla="*/ 3 h 660"/>
                <a:gd name="T4" fmla="*/ 29 w 2663"/>
                <a:gd name="T5" fmla="*/ 7 h 660"/>
                <a:gd name="T6" fmla="*/ 20 w 2663"/>
                <a:gd name="T7" fmla="*/ 13 h 660"/>
                <a:gd name="T8" fmla="*/ 12 w 2663"/>
                <a:gd name="T9" fmla="*/ 20 h 660"/>
                <a:gd name="T10" fmla="*/ 6 w 2663"/>
                <a:gd name="T11" fmla="*/ 28 h 660"/>
                <a:gd name="T12" fmla="*/ 2 w 2663"/>
                <a:gd name="T13" fmla="*/ 39 h 660"/>
                <a:gd name="T14" fmla="*/ 0 w 2663"/>
                <a:gd name="T15" fmla="*/ 49 h 660"/>
                <a:gd name="T16" fmla="*/ 0 w 2663"/>
                <a:gd name="T17" fmla="*/ 275 h 660"/>
                <a:gd name="T18" fmla="*/ 0 w 2663"/>
                <a:gd name="T19" fmla="*/ 286 h 660"/>
                <a:gd name="T20" fmla="*/ 4 w 2663"/>
                <a:gd name="T21" fmla="*/ 297 h 660"/>
                <a:gd name="T22" fmla="*/ 9 w 2663"/>
                <a:gd name="T23" fmla="*/ 306 h 660"/>
                <a:gd name="T24" fmla="*/ 16 w 2663"/>
                <a:gd name="T25" fmla="*/ 314 h 660"/>
                <a:gd name="T26" fmla="*/ 24 w 2663"/>
                <a:gd name="T27" fmla="*/ 320 h 660"/>
                <a:gd name="T28" fmla="*/ 34 w 2663"/>
                <a:gd name="T29" fmla="*/ 326 h 660"/>
                <a:gd name="T30" fmla="*/ 45 w 2663"/>
                <a:gd name="T31" fmla="*/ 329 h 660"/>
                <a:gd name="T32" fmla="*/ 56 w 2663"/>
                <a:gd name="T33" fmla="*/ 330 h 660"/>
                <a:gd name="T34" fmla="*/ 1282 w 2663"/>
                <a:gd name="T35" fmla="*/ 330 h 660"/>
                <a:gd name="T36" fmla="*/ 1293 w 2663"/>
                <a:gd name="T37" fmla="*/ 328 h 660"/>
                <a:gd name="T38" fmla="*/ 1302 w 2663"/>
                <a:gd name="T39" fmla="*/ 323 h 660"/>
                <a:gd name="T40" fmla="*/ 1311 w 2663"/>
                <a:gd name="T41" fmla="*/ 317 h 660"/>
                <a:gd name="T42" fmla="*/ 1318 w 2663"/>
                <a:gd name="T43" fmla="*/ 311 h 660"/>
                <a:gd name="T44" fmla="*/ 1324 w 2663"/>
                <a:gd name="T45" fmla="*/ 302 h 660"/>
                <a:gd name="T46" fmla="*/ 1329 w 2663"/>
                <a:gd name="T47" fmla="*/ 292 h 660"/>
                <a:gd name="T48" fmla="*/ 1331 w 2663"/>
                <a:gd name="T49" fmla="*/ 281 h 660"/>
                <a:gd name="T50" fmla="*/ 1331 w 2663"/>
                <a:gd name="T51" fmla="*/ 55 h 660"/>
                <a:gd name="T52" fmla="*/ 1330 w 2663"/>
                <a:gd name="T53" fmla="*/ 44 h 660"/>
                <a:gd name="T54" fmla="*/ 1327 w 2663"/>
                <a:gd name="T55" fmla="*/ 34 h 660"/>
                <a:gd name="T56" fmla="*/ 1321 w 2663"/>
                <a:gd name="T57" fmla="*/ 24 h 660"/>
                <a:gd name="T58" fmla="*/ 1315 w 2663"/>
                <a:gd name="T59" fmla="*/ 15 h 660"/>
                <a:gd name="T60" fmla="*/ 1306 w 2663"/>
                <a:gd name="T61" fmla="*/ 10 h 660"/>
                <a:gd name="T62" fmla="*/ 1297 w 2663"/>
                <a:gd name="T63" fmla="*/ 4 h 660"/>
                <a:gd name="T64" fmla="*/ 1287 w 2663"/>
                <a:gd name="T65" fmla="*/ 1 h 660"/>
                <a:gd name="T66" fmla="*/ 1276 w 2663"/>
                <a:gd name="T67" fmla="*/ 0 h 6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3"/>
                <a:gd name="T103" fmla="*/ 0 h 660"/>
                <a:gd name="T104" fmla="*/ 2663 w 2663"/>
                <a:gd name="T105" fmla="*/ 660 h 6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3" h="660">
                  <a:moveTo>
                    <a:pt x="112" y="0"/>
                  </a:moveTo>
                  <a:lnTo>
                    <a:pt x="101" y="0"/>
                  </a:lnTo>
                  <a:lnTo>
                    <a:pt x="91" y="2"/>
                  </a:lnTo>
                  <a:lnTo>
                    <a:pt x="79" y="6"/>
                  </a:lnTo>
                  <a:lnTo>
                    <a:pt x="69" y="8"/>
                  </a:lnTo>
                  <a:lnTo>
                    <a:pt x="59" y="14"/>
                  </a:lnTo>
                  <a:lnTo>
                    <a:pt x="49" y="20"/>
                  </a:lnTo>
                  <a:lnTo>
                    <a:pt x="41" y="26"/>
                  </a:lnTo>
                  <a:lnTo>
                    <a:pt x="33" y="31"/>
                  </a:lnTo>
                  <a:lnTo>
                    <a:pt x="25" y="39"/>
                  </a:lnTo>
                  <a:lnTo>
                    <a:pt x="19" y="49"/>
                  </a:lnTo>
                  <a:lnTo>
                    <a:pt x="13" y="57"/>
                  </a:lnTo>
                  <a:lnTo>
                    <a:pt x="9" y="67"/>
                  </a:lnTo>
                  <a:lnTo>
                    <a:pt x="5" y="77"/>
                  </a:lnTo>
                  <a:lnTo>
                    <a:pt x="1" y="88"/>
                  </a:lnTo>
                  <a:lnTo>
                    <a:pt x="0" y="98"/>
                  </a:lnTo>
                  <a:lnTo>
                    <a:pt x="0" y="110"/>
                  </a:lnTo>
                  <a:lnTo>
                    <a:pt x="0" y="550"/>
                  </a:lnTo>
                  <a:lnTo>
                    <a:pt x="0" y="562"/>
                  </a:lnTo>
                  <a:lnTo>
                    <a:pt x="1" y="572"/>
                  </a:lnTo>
                  <a:lnTo>
                    <a:pt x="5" y="583"/>
                  </a:lnTo>
                  <a:lnTo>
                    <a:pt x="9" y="593"/>
                  </a:lnTo>
                  <a:lnTo>
                    <a:pt x="13" y="603"/>
                  </a:lnTo>
                  <a:lnTo>
                    <a:pt x="19" y="611"/>
                  </a:lnTo>
                  <a:lnTo>
                    <a:pt x="25" y="621"/>
                  </a:lnTo>
                  <a:lnTo>
                    <a:pt x="33" y="628"/>
                  </a:lnTo>
                  <a:lnTo>
                    <a:pt x="41" y="634"/>
                  </a:lnTo>
                  <a:lnTo>
                    <a:pt x="49" y="640"/>
                  </a:lnTo>
                  <a:lnTo>
                    <a:pt x="59" y="646"/>
                  </a:lnTo>
                  <a:lnTo>
                    <a:pt x="69" y="652"/>
                  </a:lnTo>
                  <a:lnTo>
                    <a:pt x="79" y="656"/>
                  </a:lnTo>
                  <a:lnTo>
                    <a:pt x="91" y="658"/>
                  </a:lnTo>
                  <a:lnTo>
                    <a:pt x="101" y="660"/>
                  </a:lnTo>
                  <a:lnTo>
                    <a:pt x="112" y="660"/>
                  </a:lnTo>
                  <a:lnTo>
                    <a:pt x="2552" y="660"/>
                  </a:lnTo>
                  <a:lnTo>
                    <a:pt x="2564" y="660"/>
                  </a:lnTo>
                  <a:lnTo>
                    <a:pt x="2574" y="658"/>
                  </a:lnTo>
                  <a:lnTo>
                    <a:pt x="2586" y="656"/>
                  </a:lnTo>
                  <a:lnTo>
                    <a:pt x="2595" y="652"/>
                  </a:lnTo>
                  <a:lnTo>
                    <a:pt x="2605" y="646"/>
                  </a:lnTo>
                  <a:lnTo>
                    <a:pt x="2613" y="640"/>
                  </a:lnTo>
                  <a:lnTo>
                    <a:pt x="2623" y="634"/>
                  </a:lnTo>
                  <a:lnTo>
                    <a:pt x="2631" y="628"/>
                  </a:lnTo>
                  <a:lnTo>
                    <a:pt x="2637" y="621"/>
                  </a:lnTo>
                  <a:lnTo>
                    <a:pt x="2643" y="611"/>
                  </a:lnTo>
                  <a:lnTo>
                    <a:pt x="2649" y="603"/>
                  </a:lnTo>
                  <a:lnTo>
                    <a:pt x="2655" y="593"/>
                  </a:lnTo>
                  <a:lnTo>
                    <a:pt x="2659" y="583"/>
                  </a:lnTo>
                  <a:lnTo>
                    <a:pt x="2661" y="572"/>
                  </a:lnTo>
                  <a:lnTo>
                    <a:pt x="2663" y="562"/>
                  </a:lnTo>
                  <a:lnTo>
                    <a:pt x="2663" y="550"/>
                  </a:lnTo>
                  <a:lnTo>
                    <a:pt x="2663" y="110"/>
                  </a:lnTo>
                  <a:lnTo>
                    <a:pt x="2663" y="98"/>
                  </a:lnTo>
                  <a:lnTo>
                    <a:pt x="2661" y="88"/>
                  </a:lnTo>
                  <a:lnTo>
                    <a:pt x="2659" y="77"/>
                  </a:lnTo>
                  <a:lnTo>
                    <a:pt x="2655" y="67"/>
                  </a:lnTo>
                  <a:lnTo>
                    <a:pt x="2649" y="57"/>
                  </a:lnTo>
                  <a:lnTo>
                    <a:pt x="2643" y="49"/>
                  </a:lnTo>
                  <a:lnTo>
                    <a:pt x="2637" y="39"/>
                  </a:lnTo>
                  <a:lnTo>
                    <a:pt x="2631" y="31"/>
                  </a:lnTo>
                  <a:lnTo>
                    <a:pt x="2623" y="26"/>
                  </a:lnTo>
                  <a:lnTo>
                    <a:pt x="2613" y="20"/>
                  </a:lnTo>
                  <a:lnTo>
                    <a:pt x="2605" y="14"/>
                  </a:lnTo>
                  <a:lnTo>
                    <a:pt x="2595" y="8"/>
                  </a:lnTo>
                  <a:lnTo>
                    <a:pt x="2586" y="6"/>
                  </a:lnTo>
                  <a:lnTo>
                    <a:pt x="2574" y="2"/>
                  </a:lnTo>
                  <a:lnTo>
                    <a:pt x="2564" y="0"/>
                  </a:lnTo>
                  <a:lnTo>
                    <a:pt x="2552" y="0"/>
                  </a:lnTo>
                  <a:lnTo>
                    <a:pt x="112"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82" name="Freeform 43"/>
            <p:cNvSpPr>
              <a:spLocks/>
            </p:cNvSpPr>
            <p:nvPr/>
          </p:nvSpPr>
          <p:spPr bwMode="auto">
            <a:xfrm>
              <a:off x="2254" y="2914"/>
              <a:ext cx="1332" cy="330"/>
            </a:xfrm>
            <a:custGeom>
              <a:avLst/>
              <a:gdLst>
                <a:gd name="T0" fmla="*/ 51 w 2663"/>
                <a:gd name="T1" fmla="*/ 0 h 660"/>
                <a:gd name="T2" fmla="*/ 40 w 2663"/>
                <a:gd name="T3" fmla="*/ 3 h 660"/>
                <a:gd name="T4" fmla="*/ 30 w 2663"/>
                <a:gd name="T5" fmla="*/ 7 h 660"/>
                <a:gd name="T6" fmla="*/ 21 w 2663"/>
                <a:gd name="T7" fmla="*/ 13 h 660"/>
                <a:gd name="T8" fmla="*/ 13 w 2663"/>
                <a:gd name="T9" fmla="*/ 20 h 660"/>
                <a:gd name="T10" fmla="*/ 7 w 2663"/>
                <a:gd name="T11" fmla="*/ 28 h 660"/>
                <a:gd name="T12" fmla="*/ 3 w 2663"/>
                <a:gd name="T13" fmla="*/ 39 h 660"/>
                <a:gd name="T14" fmla="*/ 0 w 2663"/>
                <a:gd name="T15" fmla="*/ 49 h 660"/>
                <a:gd name="T16" fmla="*/ 0 w 2663"/>
                <a:gd name="T17" fmla="*/ 275 h 660"/>
                <a:gd name="T18" fmla="*/ 1 w 2663"/>
                <a:gd name="T19" fmla="*/ 286 h 660"/>
                <a:gd name="T20" fmla="*/ 5 w 2663"/>
                <a:gd name="T21" fmla="*/ 297 h 660"/>
                <a:gd name="T22" fmla="*/ 10 w 2663"/>
                <a:gd name="T23" fmla="*/ 306 h 660"/>
                <a:gd name="T24" fmla="*/ 17 w 2663"/>
                <a:gd name="T25" fmla="*/ 315 h 660"/>
                <a:gd name="T26" fmla="*/ 25 w 2663"/>
                <a:gd name="T27" fmla="*/ 320 h 660"/>
                <a:gd name="T28" fmla="*/ 35 w 2663"/>
                <a:gd name="T29" fmla="*/ 326 h 660"/>
                <a:gd name="T30" fmla="*/ 46 w 2663"/>
                <a:gd name="T31" fmla="*/ 329 h 660"/>
                <a:gd name="T32" fmla="*/ 57 w 2663"/>
                <a:gd name="T33" fmla="*/ 330 h 660"/>
                <a:gd name="T34" fmla="*/ 1282 w 2663"/>
                <a:gd name="T35" fmla="*/ 330 h 660"/>
                <a:gd name="T36" fmla="*/ 1293 w 2663"/>
                <a:gd name="T37" fmla="*/ 328 h 660"/>
                <a:gd name="T38" fmla="*/ 1303 w 2663"/>
                <a:gd name="T39" fmla="*/ 323 h 660"/>
                <a:gd name="T40" fmla="*/ 1312 w 2663"/>
                <a:gd name="T41" fmla="*/ 317 h 660"/>
                <a:gd name="T42" fmla="*/ 1319 w 2663"/>
                <a:gd name="T43" fmla="*/ 311 h 660"/>
                <a:gd name="T44" fmla="*/ 1325 w 2663"/>
                <a:gd name="T45" fmla="*/ 302 h 660"/>
                <a:gd name="T46" fmla="*/ 1330 w 2663"/>
                <a:gd name="T47" fmla="*/ 292 h 660"/>
                <a:gd name="T48" fmla="*/ 1332 w 2663"/>
                <a:gd name="T49" fmla="*/ 281 h 660"/>
                <a:gd name="T50" fmla="*/ 1332 w 2663"/>
                <a:gd name="T51" fmla="*/ 55 h 660"/>
                <a:gd name="T52" fmla="*/ 1331 w 2663"/>
                <a:gd name="T53" fmla="*/ 44 h 660"/>
                <a:gd name="T54" fmla="*/ 1328 w 2663"/>
                <a:gd name="T55" fmla="*/ 34 h 660"/>
                <a:gd name="T56" fmla="*/ 1322 w 2663"/>
                <a:gd name="T57" fmla="*/ 24 h 660"/>
                <a:gd name="T58" fmla="*/ 1316 w 2663"/>
                <a:gd name="T59" fmla="*/ 16 h 660"/>
                <a:gd name="T60" fmla="*/ 1307 w 2663"/>
                <a:gd name="T61" fmla="*/ 10 h 660"/>
                <a:gd name="T62" fmla="*/ 1298 w 2663"/>
                <a:gd name="T63" fmla="*/ 4 h 660"/>
                <a:gd name="T64" fmla="*/ 1287 w 2663"/>
                <a:gd name="T65" fmla="*/ 1 h 660"/>
                <a:gd name="T66" fmla="*/ 1276 w 2663"/>
                <a:gd name="T67" fmla="*/ 0 h 6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3"/>
                <a:gd name="T103" fmla="*/ 0 h 660"/>
                <a:gd name="T104" fmla="*/ 2663 w 2663"/>
                <a:gd name="T105" fmla="*/ 660 h 6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3" h="660">
                  <a:moveTo>
                    <a:pt x="113" y="0"/>
                  </a:moveTo>
                  <a:lnTo>
                    <a:pt x="101" y="0"/>
                  </a:lnTo>
                  <a:lnTo>
                    <a:pt x="91" y="2"/>
                  </a:lnTo>
                  <a:lnTo>
                    <a:pt x="79" y="6"/>
                  </a:lnTo>
                  <a:lnTo>
                    <a:pt x="69" y="8"/>
                  </a:lnTo>
                  <a:lnTo>
                    <a:pt x="59" y="14"/>
                  </a:lnTo>
                  <a:lnTo>
                    <a:pt x="49" y="20"/>
                  </a:lnTo>
                  <a:lnTo>
                    <a:pt x="41" y="26"/>
                  </a:lnTo>
                  <a:lnTo>
                    <a:pt x="33" y="32"/>
                  </a:lnTo>
                  <a:lnTo>
                    <a:pt x="25" y="39"/>
                  </a:lnTo>
                  <a:lnTo>
                    <a:pt x="19" y="49"/>
                  </a:lnTo>
                  <a:lnTo>
                    <a:pt x="13" y="57"/>
                  </a:lnTo>
                  <a:lnTo>
                    <a:pt x="10" y="67"/>
                  </a:lnTo>
                  <a:lnTo>
                    <a:pt x="6" y="77"/>
                  </a:lnTo>
                  <a:lnTo>
                    <a:pt x="2" y="88"/>
                  </a:lnTo>
                  <a:lnTo>
                    <a:pt x="0" y="98"/>
                  </a:lnTo>
                  <a:lnTo>
                    <a:pt x="0" y="110"/>
                  </a:lnTo>
                  <a:lnTo>
                    <a:pt x="0" y="550"/>
                  </a:lnTo>
                  <a:lnTo>
                    <a:pt x="0" y="562"/>
                  </a:lnTo>
                  <a:lnTo>
                    <a:pt x="2" y="572"/>
                  </a:lnTo>
                  <a:lnTo>
                    <a:pt x="6" y="584"/>
                  </a:lnTo>
                  <a:lnTo>
                    <a:pt x="10" y="593"/>
                  </a:lnTo>
                  <a:lnTo>
                    <a:pt x="13" y="603"/>
                  </a:lnTo>
                  <a:lnTo>
                    <a:pt x="19" y="611"/>
                  </a:lnTo>
                  <a:lnTo>
                    <a:pt x="25" y="621"/>
                  </a:lnTo>
                  <a:lnTo>
                    <a:pt x="33" y="629"/>
                  </a:lnTo>
                  <a:lnTo>
                    <a:pt x="41" y="634"/>
                  </a:lnTo>
                  <a:lnTo>
                    <a:pt x="49" y="640"/>
                  </a:lnTo>
                  <a:lnTo>
                    <a:pt x="59" y="646"/>
                  </a:lnTo>
                  <a:lnTo>
                    <a:pt x="69" y="652"/>
                  </a:lnTo>
                  <a:lnTo>
                    <a:pt x="79" y="656"/>
                  </a:lnTo>
                  <a:lnTo>
                    <a:pt x="91" y="658"/>
                  </a:lnTo>
                  <a:lnTo>
                    <a:pt x="101" y="660"/>
                  </a:lnTo>
                  <a:lnTo>
                    <a:pt x="113" y="660"/>
                  </a:lnTo>
                  <a:lnTo>
                    <a:pt x="2552" y="660"/>
                  </a:lnTo>
                  <a:lnTo>
                    <a:pt x="2564" y="660"/>
                  </a:lnTo>
                  <a:lnTo>
                    <a:pt x="2574" y="658"/>
                  </a:lnTo>
                  <a:lnTo>
                    <a:pt x="2586" y="656"/>
                  </a:lnTo>
                  <a:lnTo>
                    <a:pt x="2596" y="652"/>
                  </a:lnTo>
                  <a:lnTo>
                    <a:pt x="2605" y="646"/>
                  </a:lnTo>
                  <a:lnTo>
                    <a:pt x="2613" y="640"/>
                  </a:lnTo>
                  <a:lnTo>
                    <a:pt x="2623" y="634"/>
                  </a:lnTo>
                  <a:lnTo>
                    <a:pt x="2631" y="629"/>
                  </a:lnTo>
                  <a:lnTo>
                    <a:pt x="2637" y="621"/>
                  </a:lnTo>
                  <a:lnTo>
                    <a:pt x="2643" y="611"/>
                  </a:lnTo>
                  <a:lnTo>
                    <a:pt x="2649" y="603"/>
                  </a:lnTo>
                  <a:lnTo>
                    <a:pt x="2655" y="593"/>
                  </a:lnTo>
                  <a:lnTo>
                    <a:pt x="2659" y="584"/>
                  </a:lnTo>
                  <a:lnTo>
                    <a:pt x="2661" y="572"/>
                  </a:lnTo>
                  <a:lnTo>
                    <a:pt x="2663" y="562"/>
                  </a:lnTo>
                  <a:lnTo>
                    <a:pt x="2663" y="550"/>
                  </a:lnTo>
                  <a:lnTo>
                    <a:pt x="2663" y="110"/>
                  </a:lnTo>
                  <a:lnTo>
                    <a:pt x="2663" y="98"/>
                  </a:lnTo>
                  <a:lnTo>
                    <a:pt x="2661" y="88"/>
                  </a:lnTo>
                  <a:lnTo>
                    <a:pt x="2659" y="77"/>
                  </a:lnTo>
                  <a:lnTo>
                    <a:pt x="2655" y="67"/>
                  </a:lnTo>
                  <a:lnTo>
                    <a:pt x="2649" y="57"/>
                  </a:lnTo>
                  <a:lnTo>
                    <a:pt x="2643" y="49"/>
                  </a:lnTo>
                  <a:lnTo>
                    <a:pt x="2637" y="39"/>
                  </a:lnTo>
                  <a:lnTo>
                    <a:pt x="2631" y="32"/>
                  </a:lnTo>
                  <a:lnTo>
                    <a:pt x="2623" y="26"/>
                  </a:lnTo>
                  <a:lnTo>
                    <a:pt x="2613" y="20"/>
                  </a:lnTo>
                  <a:lnTo>
                    <a:pt x="2605" y="14"/>
                  </a:lnTo>
                  <a:lnTo>
                    <a:pt x="2596" y="8"/>
                  </a:lnTo>
                  <a:lnTo>
                    <a:pt x="2586" y="6"/>
                  </a:lnTo>
                  <a:lnTo>
                    <a:pt x="2574" y="2"/>
                  </a:lnTo>
                  <a:lnTo>
                    <a:pt x="2564" y="0"/>
                  </a:lnTo>
                  <a:lnTo>
                    <a:pt x="2552" y="0"/>
                  </a:lnTo>
                  <a:lnTo>
                    <a:pt x="113"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83" name="Freeform 44"/>
            <p:cNvSpPr>
              <a:spLocks/>
            </p:cNvSpPr>
            <p:nvPr/>
          </p:nvSpPr>
          <p:spPr bwMode="auto">
            <a:xfrm>
              <a:off x="2254" y="2914"/>
              <a:ext cx="1332" cy="330"/>
            </a:xfrm>
            <a:custGeom>
              <a:avLst/>
              <a:gdLst>
                <a:gd name="T0" fmla="*/ 51 w 2663"/>
                <a:gd name="T1" fmla="*/ 0 h 660"/>
                <a:gd name="T2" fmla="*/ 40 w 2663"/>
                <a:gd name="T3" fmla="*/ 3 h 660"/>
                <a:gd name="T4" fmla="*/ 30 w 2663"/>
                <a:gd name="T5" fmla="*/ 7 h 660"/>
                <a:gd name="T6" fmla="*/ 21 w 2663"/>
                <a:gd name="T7" fmla="*/ 13 h 660"/>
                <a:gd name="T8" fmla="*/ 13 w 2663"/>
                <a:gd name="T9" fmla="*/ 20 h 660"/>
                <a:gd name="T10" fmla="*/ 7 w 2663"/>
                <a:gd name="T11" fmla="*/ 28 h 660"/>
                <a:gd name="T12" fmla="*/ 3 w 2663"/>
                <a:gd name="T13" fmla="*/ 39 h 660"/>
                <a:gd name="T14" fmla="*/ 0 w 2663"/>
                <a:gd name="T15" fmla="*/ 49 h 660"/>
                <a:gd name="T16" fmla="*/ 0 w 2663"/>
                <a:gd name="T17" fmla="*/ 275 h 660"/>
                <a:gd name="T18" fmla="*/ 1 w 2663"/>
                <a:gd name="T19" fmla="*/ 286 h 660"/>
                <a:gd name="T20" fmla="*/ 5 w 2663"/>
                <a:gd name="T21" fmla="*/ 297 h 660"/>
                <a:gd name="T22" fmla="*/ 10 w 2663"/>
                <a:gd name="T23" fmla="*/ 306 h 660"/>
                <a:gd name="T24" fmla="*/ 17 w 2663"/>
                <a:gd name="T25" fmla="*/ 315 h 660"/>
                <a:gd name="T26" fmla="*/ 25 w 2663"/>
                <a:gd name="T27" fmla="*/ 320 h 660"/>
                <a:gd name="T28" fmla="*/ 35 w 2663"/>
                <a:gd name="T29" fmla="*/ 326 h 660"/>
                <a:gd name="T30" fmla="*/ 46 w 2663"/>
                <a:gd name="T31" fmla="*/ 329 h 660"/>
                <a:gd name="T32" fmla="*/ 57 w 2663"/>
                <a:gd name="T33" fmla="*/ 330 h 660"/>
                <a:gd name="T34" fmla="*/ 1282 w 2663"/>
                <a:gd name="T35" fmla="*/ 330 h 660"/>
                <a:gd name="T36" fmla="*/ 1293 w 2663"/>
                <a:gd name="T37" fmla="*/ 328 h 660"/>
                <a:gd name="T38" fmla="*/ 1303 w 2663"/>
                <a:gd name="T39" fmla="*/ 323 h 660"/>
                <a:gd name="T40" fmla="*/ 1312 w 2663"/>
                <a:gd name="T41" fmla="*/ 317 h 660"/>
                <a:gd name="T42" fmla="*/ 1319 w 2663"/>
                <a:gd name="T43" fmla="*/ 311 h 660"/>
                <a:gd name="T44" fmla="*/ 1325 w 2663"/>
                <a:gd name="T45" fmla="*/ 302 h 660"/>
                <a:gd name="T46" fmla="*/ 1330 w 2663"/>
                <a:gd name="T47" fmla="*/ 292 h 660"/>
                <a:gd name="T48" fmla="*/ 1332 w 2663"/>
                <a:gd name="T49" fmla="*/ 281 h 660"/>
                <a:gd name="T50" fmla="*/ 1332 w 2663"/>
                <a:gd name="T51" fmla="*/ 55 h 660"/>
                <a:gd name="T52" fmla="*/ 1331 w 2663"/>
                <a:gd name="T53" fmla="*/ 44 h 660"/>
                <a:gd name="T54" fmla="*/ 1328 w 2663"/>
                <a:gd name="T55" fmla="*/ 34 h 660"/>
                <a:gd name="T56" fmla="*/ 1322 w 2663"/>
                <a:gd name="T57" fmla="*/ 24 h 660"/>
                <a:gd name="T58" fmla="*/ 1316 w 2663"/>
                <a:gd name="T59" fmla="*/ 16 h 660"/>
                <a:gd name="T60" fmla="*/ 1307 w 2663"/>
                <a:gd name="T61" fmla="*/ 10 h 660"/>
                <a:gd name="T62" fmla="*/ 1298 w 2663"/>
                <a:gd name="T63" fmla="*/ 4 h 660"/>
                <a:gd name="T64" fmla="*/ 1287 w 2663"/>
                <a:gd name="T65" fmla="*/ 1 h 660"/>
                <a:gd name="T66" fmla="*/ 1276 w 2663"/>
                <a:gd name="T67" fmla="*/ 0 h 6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3"/>
                <a:gd name="T103" fmla="*/ 0 h 660"/>
                <a:gd name="T104" fmla="*/ 2663 w 2663"/>
                <a:gd name="T105" fmla="*/ 660 h 6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3" h="660">
                  <a:moveTo>
                    <a:pt x="113" y="0"/>
                  </a:moveTo>
                  <a:lnTo>
                    <a:pt x="101" y="0"/>
                  </a:lnTo>
                  <a:lnTo>
                    <a:pt x="91" y="2"/>
                  </a:lnTo>
                  <a:lnTo>
                    <a:pt x="79" y="6"/>
                  </a:lnTo>
                  <a:lnTo>
                    <a:pt x="69" y="8"/>
                  </a:lnTo>
                  <a:lnTo>
                    <a:pt x="59" y="14"/>
                  </a:lnTo>
                  <a:lnTo>
                    <a:pt x="49" y="20"/>
                  </a:lnTo>
                  <a:lnTo>
                    <a:pt x="41" y="26"/>
                  </a:lnTo>
                  <a:lnTo>
                    <a:pt x="33" y="32"/>
                  </a:lnTo>
                  <a:lnTo>
                    <a:pt x="25" y="39"/>
                  </a:lnTo>
                  <a:lnTo>
                    <a:pt x="19" y="49"/>
                  </a:lnTo>
                  <a:lnTo>
                    <a:pt x="13" y="57"/>
                  </a:lnTo>
                  <a:lnTo>
                    <a:pt x="10" y="67"/>
                  </a:lnTo>
                  <a:lnTo>
                    <a:pt x="6" y="77"/>
                  </a:lnTo>
                  <a:lnTo>
                    <a:pt x="2" y="88"/>
                  </a:lnTo>
                  <a:lnTo>
                    <a:pt x="0" y="98"/>
                  </a:lnTo>
                  <a:lnTo>
                    <a:pt x="0" y="110"/>
                  </a:lnTo>
                  <a:lnTo>
                    <a:pt x="0" y="550"/>
                  </a:lnTo>
                  <a:lnTo>
                    <a:pt x="0" y="562"/>
                  </a:lnTo>
                  <a:lnTo>
                    <a:pt x="2" y="572"/>
                  </a:lnTo>
                  <a:lnTo>
                    <a:pt x="6" y="584"/>
                  </a:lnTo>
                  <a:lnTo>
                    <a:pt x="10" y="593"/>
                  </a:lnTo>
                  <a:lnTo>
                    <a:pt x="13" y="603"/>
                  </a:lnTo>
                  <a:lnTo>
                    <a:pt x="19" y="611"/>
                  </a:lnTo>
                  <a:lnTo>
                    <a:pt x="25" y="621"/>
                  </a:lnTo>
                  <a:lnTo>
                    <a:pt x="33" y="629"/>
                  </a:lnTo>
                  <a:lnTo>
                    <a:pt x="41" y="634"/>
                  </a:lnTo>
                  <a:lnTo>
                    <a:pt x="49" y="640"/>
                  </a:lnTo>
                  <a:lnTo>
                    <a:pt x="59" y="646"/>
                  </a:lnTo>
                  <a:lnTo>
                    <a:pt x="69" y="652"/>
                  </a:lnTo>
                  <a:lnTo>
                    <a:pt x="79" y="656"/>
                  </a:lnTo>
                  <a:lnTo>
                    <a:pt x="91" y="658"/>
                  </a:lnTo>
                  <a:lnTo>
                    <a:pt x="101" y="660"/>
                  </a:lnTo>
                  <a:lnTo>
                    <a:pt x="113" y="660"/>
                  </a:lnTo>
                  <a:lnTo>
                    <a:pt x="2552" y="660"/>
                  </a:lnTo>
                  <a:lnTo>
                    <a:pt x="2564" y="660"/>
                  </a:lnTo>
                  <a:lnTo>
                    <a:pt x="2574" y="658"/>
                  </a:lnTo>
                  <a:lnTo>
                    <a:pt x="2586" y="656"/>
                  </a:lnTo>
                  <a:lnTo>
                    <a:pt x="2596" y="652"/>
                  </a:lnTo>
                  <a:lnTo>
                    <a:pt x="2605" y="646"/>
                  </a:lnTo>
                  <a:lnTo>
                    <a:pt x="2613" y="640"/>
                  </a:lnTo>
                  <a:lnTo>
                    <a:pt x="2623" y="634"/>
                  </a:lnTo>
                  <a:lnTo>
                    <a:pt x="2631" y="629"/>
                  </a:lnTo>
                  <a:lnTo>
                    <a:pt x="2637" y="621"/>
                  </a:lnTo>
                  <a:lnTo>
                    <a:pt x="2643" y="611"/>
                  </a:lnTo>
                  <a:lnTo>
                    <a:pt x="2649" y="603"/>
                  </a:lnTo>
                  <a:lnTo>
                    <a:pt x="2655" y="593"/>
                  </a:lnTo>
                  <a:lnTo>
                    <a:pt x="2659" y="584"/>
                  </a:lnTo>
                  <a:lnTo>
                    <a:pt x="2661" y="572"/>
                  </a:lnTo>
                  <a:lnTo>
                    <a:pt x="2663" y="562"/>
                  </a:lnTo>
                  <a:lnTo>
                    <a:pt x="2663" y="550"/>
                  </a:lnTo>
                  <a:lnTo>
                    <a:pt x="2663" y="110"/>
                  </a:lnTo>
                  <a:lnTo>
                    <a:pt x="2663" y="98"/>
                  </a:lnTo>
                  <a:lnTo>
                    <a:pt x="2661" y="88"/>
                  </a:lnTo>
                  <a:lnTo>
                    <a:pt x="2659" y="77"/>
                  </a:lnTo>
                  <a:lnTo>
                    <a:pt x="2655" y="67"/>
                  </a:lnTo>
                  <a:lnTo>
                    <a:pt x="2649" y="57"/>
                  </a:lnTo>
                  <a:lnTo>
                    <a:pt x="2643" y="49"/>
                  </a:lnTo>
                  <a:lnTo>
                    <a:pt x="2637" y="39"/>
                  </a:lnTo>
                  <a:lnTo>
                    <a:pt x="2631" y="32"/>
                  </a:lnTo>
                  <a:lnTo>
                    <a:pt x="2623" y="26"/>
                  </a:lnTo>
                  <a:lnTo>
                    <a:pt x="2613" y="20"/>
                  </a:lnTo>
                  <a:lnTo>
                    <a:pt x="2605" y="14"/>
                  </a:lnTo>
                  <a:lnTo>
                    <a:pt x="2596" y="8"/>
                  </a:lnTo>
                  <a:lnTo>
                    <a:pt x="2586" y="6"/>
                  </a:lnTo>
                  <a:lnTo>
                    <a:pt x="2574" y="2"/>
                  </a:lnTo>
                  <a:lnTo>
                    <a:pt x="2564" y="0"/>
                  </a:lnTo>
                  <a:lnTo>
                    <a:pt x="2552" y="0"/>
                  </a:lnTo>
                  <a:lnTo>
                    <a:pt x="113"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8484" name="Rectangle 45"/>
            <p:cNvSpPr>
              <a:spLocks noChangeArrowheads="1"/>
            </p:cNvSpPr>
            <p:nvPr/>
          </p:nvSpPr>
          <p:spPr bwMode="auto">
            <a:xfrm>
              <a:off x="2517" y="2963"/>
              <a:ext cx="94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Divisione del lavoro</a:t>
              </a:r>
              <a:endParaRPr lang="it-IT" altLang="it-IT"/>
            </a:p>
          </p:txBody>
        </p:sp>
        <p:sp>
          <p:nvSpPr>
            <p:cNvPr id="18485" name="Rectangle 46"/>
            <p:cNvSpPr>
              <a:spLocks noChangeArrowheads="1"/>
            </p:cNvSpPr>
            <p:nvPr/>
          </p:nvSpPr>
          <p:spPr bwMode="auto">
            <a:xfrm>
              <a:off x="3445" y="2980"/>
              <a:ext cx="2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200">
                  <a:solidFill>
                    <a:srgbClr val="000000"/>
                  </a:solidFill>
                </a:rPr>
                <a:t> </a:t>
              </a:r>
              <a:endParaRPr lang="it-IT" altLang="it-IT"/>
            </a:p>
          </p:txBody>
        </p:sp>
        <p:sp>
          <p:nvSpPr>
            <p:cNvPr id="18486" name="Freeform 58"/>
            <p:cNvSpPr>
              <a:spLocks noEditPoints="1"/>
            </p:cNvSpPr>
            <p:nvPr/>
          </p:nvSpPr>
          <p:spPr bwMode="auto">
            <a:xfrm>
              <a:off x="2861" y="2688"/>
              <a:ext cx="83" cy="213"/>
            </a:xfrm>
            <a:custGeom>
              <a:avLst/>
              <a:gdLst>
                <a:gd name="T0" fmla="*/ 47 w 167"/>
                <a:gd name="T1" fmla="*/ 0 h 427"/>
                <a:gd name="T2" fmla="*/ 47 w 167"/>
                <a:gd name="T3" fmla="*/ 140 h 427"/>
                <a:gd name="T4" fmla="*/ 35 w 167"/>
                <a:gd name="T5" fmla="*/ 140 h 427"/>
                <a:gd name="T6" fmla="*/ 35 w 167"/>
                <a:gd name="T7" fmla="*/ 0 h 427"/>
                <a:gd name="T8" fmla="*/ 47 w 167"/>
                <a:gd name="T9" fmla="*/ 0 h 427"/>
                <a:gd name="T10" fmla="*/ 83 w 167"/>
                <a:gd name="T11" fmla="*/ 132 h 427"/>
                <a:gd name="T12" fmla="*/ 41 w 167"/>
                <a:gd name="T13" fmla="*/ 213 h 427"/>
                <a:gd name="T14" fmla="*/ 0 w 167"/>
                <a:gd name="T15" fmla="*/ 132 h 427"/>
                <a:gd name="T16" fmla="*/ 83 w 167"/>
                <a:gd name="T17" fmla="*/ 132 h 4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
                <a:gd name="T28" fmla="*/ 0 h 427"/>
                <a:gd name="T29" fmla="*/ 167 w 167"/>
                <a:gd name="T30" fmla="*/ 427 h 4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 h="427">
                  <a:moveTo>
                    <a:pt x="95" y="0"/>
                  </a:moveTo>
                  <a:lnTo>
                    <a:pt x="95" y="280"/>
                  </a:lnTo>
                  <a:lnTo>
                    <a:pt x="71" y="280"/>
                  </a:lnTo>
                  <a:lnTo>
                    <a:pt x="71" y="0"/>
                  </a:lnTo>
                  <a:lnTo>
                    <a:pt x="95" y="0"/>
                  </a:lnTo>
                  <a:close/>
                  <a:moveTo>
                    <a:pt x="167" y="264"/>
                  </a:moveTo>
                  <a:lnTo>
                    <a:pt x="83" y="427"/>
                  </a:lnTo>
                  <a:lnTo>
                    <a:pt x="0" y="264"/>
                  </a:lnTo>
                  <a:lnTo>
                    <a:pt x="167" y="264"/>
                  </a:lnTo>
                  <a:close/>
                </a:path>
              </a:pathLst>
            </a:custGeom>
            <a:solidFill>
              <a:srgbClr val="000000"/>
            </a:solidFill>
            <a:ln w="1588">
              <a:solidFill>
                <a:srgbClr val="000000"/>
              </a:solidFill>
              <a:round/>
              <a:headEnd/>
              <a:tailEnd/>
            </a:ln>
          </p:spPr>
          <p:txBody>
            <a:bodyPr/>
            <a:lstStyle/>
            <a:p>
              <a:endParaRPr lang="it-IT"/>
            </a:p>
          </p:txBody>
        </p:sp>
      </p:grpSp>
      <p:grpSp>
        <p:nvGrpSpPr>
          <p:cNvPr id="3" name="Group 74"/>
          <p:cNvGrpSpPr>
            <a:grpSpLocks/>
          </p:cNvGrpSpPr>
          <p:nvPr/>
        </p:nvGrpSpPr>
        <p:grpSpPr bwMode="auto">
          <a:xfrm>
            <a:off x="3036888" y="3741738"/>
            <a:ext cx="2700337" cy="603250"/>
            <a:chOff x="1913" y="2357"/>
            <a:chExt cx="1701" cy="380"/>
          </a:xfrm>
        </p:grpSpPr>
        <p:sp>
          <p:nvSpPr>
            <p:cNvPr id="18475" name="Freeform 37"/>
            <p:cNvSpPr>
              <a:spLocks/>
            </p:cNvSpPr>
            <p:nvPr/>
          </p:nvSpPr>
          <p:spPr bwMode="auto">
            <a:xfrm>
              <a:off x="2177" y="2406"/>
              <a:ext cx="1387" cy="331"/>
            </a:xfrm>
            <a:custGeom>
              <a:avLst/>
              <a:gdLst>
                <a:gd name="T0" fmla="*/ 49 w 2774"/>
                <a:gd name="T1" fmla="*/ 0 h 661"/>
                <a:gd name="T2" fmla="*/ 39 w 2774"/>
                <a:gd name="T3" fmla="*/ 3 h 661"/>
                <a:gd name="T4" fmla="*/ 28 w 2774"/>
                <a:gd name="T5" fmla="*/ 7 h 661"/>
                <a:gd name="T6" fmla="*/ 20 w 2774"/>
                <a:gd name="T7" fmla="*/ 13 h 661"/>
                <a:gd name="T8" fmla="*/ 13 w 2774"/>
                <a:gd name="T9" fmla="*/ 20 h 661"/>
                <a:gd name="T10" fmla="*/ 7 w 2774"/>
                <a:gd name="T11" fmla="*/ 28 h 661"/>
                <a:gd name="T12" fmla="*/ 3 w 2774"/>
                <a:gd name="T13" fmla="*/ 38 h 661"/>
                <a:gd name="T14" fmla="*/ 0 w 2774"/>
                <a:gd name="T15" fmla="*/ 49 h 661"/>
                <a:gd name="T16" fmla="*/ 0 w 2774"/>
                <a:gd name="T17" fmla="*/ 275 h 661"/>
                <a:gd name="T18" fmla="*/ 1 w 2774"/>
                <a:gd name="T19" fmla="*/ 286 h 661"/>
                <a:gd name="T20" fmla="*/ 4 w 2774"/>
                <a:gd name="T21" fmla="*/ 297 h 661"/>
                <a:gd name="T22" fmla="*/ 10 w 2774"/>
                <a:gd name="T23" fmla="*/ 306 h 661"/>
                <a:gd name="T24" fmla="*/ 16 w 2774"/>
                <a:gd name="T25" fmla="*/ 314 h 661"/>
                <a:gd name="T26" fmla="*/ 25 w 2774"/>
                <a:gd name="T27" fmla="*/ 321 h 661"/>
                <a:gd name="T28" fmla="*/ 34 w 2774"/>
                <a:gd name="T29" fmla="*/ 326 h 661"/>
                <a:gd name="T30" fmla="*/ 44 w 2774"/>
                <a:gd name="T31" fmla="*/ 330 h 661"/>
                <a:gd name="T32" fmla="*/ 55 w 2774"/>
                <a:gd name="T33" fmla="*/ 331 h 661"/>
                <a:gd name="T34" fmla="*/ 1338 w 2774"/>
                <a:gd name="T35" fmla="*/ 331 h 661"/>
                <a:gd name="T36" fmla="*/ 1349 w 2774"/>
                <a:gd name="T37" fmla="*/ 328 h 661"/>
                <a:gd name="T38" fmla="*/ 1359 w 2774"/>
                <a:gd name="T39" fmla="*/ 324 h 661"/>
                <a:gd name="T40" fmla="*/ 1368 w 2774"/>
                <a:gd name="T41" fmla="*/ 318 h 661"/>
                <a:gd name="T42" fmla="*/ 1375 w 2774"/>
                <a:gd name="T43" fmla="*/ 310 h 661"/>
                <a:gd name="T44" fmla="*/ 1380 w 2774"/>
                <a:gd name="T45" fmla="*/ 301 h 661"/>
                <a:gd name="T46" fmla="*/ 1385 w 2774"/>
                <a:gd name="T47" fmla="*/ 292 h 661"/>
                <a:gd name="T48" fmla="*/ 1387 w 2774"/>
                <a:gd name="T49" fmla="*/ 281 h 661"/>
                <a:gd name="T50" fmla="*/ 1387 w 2774"/>
                <a:gd name="T51" fmla="*/ 55 h 661"/>
                <a:gd name="T52" fmla="*/ 1386 w 2774"/>
                <a:gd name="T53" fmla="*/ 44 h 661"/>
                <a:gd name="T54" fmla="*/ 1383 w 2774"/>
                <a:gd name="T55" fmla="*/ 33 h 661"/>
                <a:gd name="T56" fmla="*/ 1378 w 2774"/>
                <a:gd name="T57" fmla="*/ 25 h 661"/>
                <a:gd name="T58" fmla="*/ 1372 w 2774"/>
                <a:gd name="T59" fmla="*/ 16 h 661"/>
                <a:gd name="T60" fmla="*/ 1363 w 2774"/>
                <a:gd name="T61" fmla="*/ 10 h 661"/>
                <a:gd name="T62" fmla="*/ 1354 w 2774"/>
                <a:gd name="T63" fmla="*/ 4 h 661"/>
                <a:gd name="T64" fmla="*/ 1343 w 2774"/>
                <a:gd name="T65" fmla="*/ 1 h 661"/>
                <a:gd name="T66" fmla="*/ 1332 w 2774"/>
                <a:gd name="T67" fmla="*/ 0 h 6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74"/>
                <a:gd name="T103" fmla="*/ 0 h 661"/>
                <a:gd name="T104" fmla="*/ 2774 w 2774"/>
                <a:gd name="T105" fmla="*/ 661 h 6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74" h="661">
                  <a:moveTo>
                    <a:pt x="111" y="0"/>
                  </a:moveTo>
                  <a:lnTo>
                    <a:pt x="99" y="0"/>
                  </a:lnTo>
                  <a:lnTo>
                    <a:pt x="89" y="2"/>
                  </a:lnTo>
                  <a:lnTo>
                    <a:pt x="77" y="5"/>
                  </a:lnTo>
                  <a:lnTo>
                    <a:pt x="67" y="7"/>
                  </a:lnTo>
                  <a:lnTo>
                    <a:pt x="57" y="13"/>
                  </a:lnTo>
                  <a:lnTo>
                    <a:pt x="50" y="19"/>
                  </a:lnTo>
                  <a:lnTo>
                    <a:pt x="40" y="25"/>
                  </a:lnTo>
                  <a:lnTo>
                    <a:pt x="32" y="31"/>
                  </a:lnTo>
                  <a:lnTo>
                    <a:pt x="26" y="39"/>
                  </a:lnTo>
                  <a:lnTo>
                    <a:pt x="20" y="49"/>
                  </a:lnTo>
                  <a:lnTo>
                    <a:pt x="14" y="56"/>
                  </a:lnTo>
                  <a:lnTo>
                    <a:pt x="8" y="66"/>
                  </a:lnTo>
                  <a:lnTo>
                    <a:pt x="6" y="76"/>
                  </a:lnTo>
                  <a:lnTo>
                    <a:pt x="2" y="88"/>
                  </a:lnTo>
                  <a:lnTo>
                    <a:pt x="0" y="97"/>
                  </a:lnTo>
                  <a:lnTo>
                    <a:pt x="0" y="109"/>
                  </a:lnTo>
                  <a:lnTo>
                    <a:pt x="0" y="550"/>
                  </a:lnTo>
                  <a:lnTo>
                    <a:pt x="0" y="561"/>
                  </a:lnTo>
                  <a:lnTo>
                    <a:pt x="2" y="571"/>
                  </a:lnTo>
                  <a:lnTo>
                    <a:pt x="6" y="583"/>
                  </a:lnTo>
                  <a:lnTo>
                    <a:pt x="8" y="593"/>
                  </a:lnTo>
                  <a:lnTo>
                    <a:pt x="14" y="602"/>
                  </a:lnTo>
                  <a:lnTo>
                    <a:pt x="20" y="612"/>
                  </a:lnTo>
                  <a:lnTo>
                    <a:pt x="26" y="620"/>
                  </a:lnTo>
                  <a:lnTo>
                    <a:pt x="32" y="628"/>
                  </a:lnTo>
                  <a:lnTo>
                    <a:pt x="40" y="636"/>
                  </a:lnTo>
                  <a:lnTo>
                    <a:pt x="50" y="642"/>
                  </a:lnTo>
                  <a:lnTo>
                    <a:pt x="57" y="647"/>
                  </a:lnTo>
                  <a:lnTo>
                    <a:pt x="67" y="651"/>
                  </a:lnTo>
                  <a:lnTo>
                    <a:pt x="77" y="655"/>
                  </a:lnTo>
                  <a:lnTo>
                    <a:pt x="89" y="659"/>
                  </a:lnTo>
                  <a:lnTo>
                    <a:pt x="99" y="661"/>
                  </a:lnTo>
                  <a:lnTo>
                    <a:pt x="111" y="661"/>
                  </a:lnTo>
                  <a:lnTo>
                    <a:pt x="2663" y="661"/>
                  </a:lnTo>
                  <a:lnTo>
                    <a:pt x="2675" y="661"/>
                  </a:lnTo>
                  <a:lnTo>
                    <a:pt x="2685" y="659"/>
                  </a:lnTo>
                  <a:lnTo>
                    <a:pt x="2697" y="655"/>
                  </a:lnTo>
                  <a:lnTo>
                    <a:pt x="2707" y="651"/>
                  </a:lnTo>
                  <a:lnTo>
                    <a:pt x="2717" y="647"/>
                  </a:lnTo>
                  <a:lnTo>
                    <a:pt x="2725" y="642"/>
                  </a:lnTo>
                  <a:lnTo>
                    <a:pt x="2735" y="636"/>
                  </a:lnTo>
                  <a:lnTo>
                    <a:pt x="2743" y="628"/>
                  </a:lnTo>
                  <a:lnTo>
                    <a:pt x="2749" y="620"/>
                  </a:lnTo>
                  <a:lnTo>
                    <a:pt x="2755" y="612"/>
                  </a:lnTo>
                  <a:lnTo>
                    <a:pt x="2760" y="602"/>
                  </a:lnTo>
                  <a:lnTo>
                    <a:pt x="2766" y="593"/>
                  </a:lnTo>
                  <a:lnTo>
                    <a:pt x="2770" y="583"/>
                  </a:lnTo>
                  <a:lnTo>
                    <a:pt x="2772" y="571"/>
                  </a:lnTo>
                  <a:lnTo>
                    <a:pt x="2774" y="561"/>
                  </a:lnTo>
                  <a:lnTo>
                    <a:pt x="2774" y="550"/>
                  </a:lnTo>
                  <a:lnTo>
                    <a:pt x="2774" y="109"/>
                  </a:lnTo>
                  <a:lnTo>
                    <a:pt x="2774" y="97"/>
                  </a:lnTo>
                  <a:lnTo>
                    <a:pt x="2772" y="88"/>
                  </a:lnTo>
                  <a:lnTo>
                    <a:pt x="2770" y="76"/>
                  </a:lnTo>
                  <a:lnTo>
                    <a:pt x="2766" y="66"/>
                  </a:lnTo>
                  <a:lnTo>
                    <a:pt x="2760" y="56"/>
                  </a:lnTo>
                  <a:lnTo>
                    <a:pt x="2755" y="49"/>
                  </a:lnTo>
                  <a:lnTo>
                    <a:pt x="2749" y="39"/>
                  </a:lnTo>
                  <a:lnTo>
                    <a:pt x="2743" y="31"/>
                  </a:lnTo>
                  <a:lnTo>
                    <a:pt x="2735" y="25"/>
                  </a:lnTo>
                  <a:lnTo>
                    <a:pt x="2725" y="19"/>
                  </a:lnTo>
                  <a:lnTo>
                    <a:pt x="2717" y="13"/>
                  </a:lnTo>
                  <a:lnTo>
                    <a:pt x="2707" y="7"/>
                  </a:lnTo>
                  <a:lnTo>
                    <a:pt x="2697" y="5"/>
                  </a:lnTo>
                  <a:lnTo>
                    <a:pt x="2685" y="2"/>
                  </a:lnTo>
                  <a:lnTo>
                    <a:pt x="2675" y="0"/>
                  </a:lnTo>
                  <a:lnTo>
                    <a:pt x="2663" y="0"/>
                  </a:lnTo>
                  <a:lnTo>
                    <a:pt x="11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76" name="Freeform 38"/>
            <p:cNvSpPr>
              <a:spLocks/>
            </p:cNvSpPr>
            <p:nvPr/>
          </p:nvSpPr>
          <p:spPr bwMode="auto">
            <a:xfrm>
              <a:off x="2227" y="2357"/>
              <a:ext cx="1387" cy="331"/>
            </a:xfrm>
            <a:custGeom>
              <a:avLst/>
              <a:gdLst>
                <a:gd name="T0" fmla="*/ 49 w 2774"/>
                <a:gd name="T1" fmla="*/ 0 h 661"/>
                <a:gd name="T2" fmla="*/ 39 w 2774"/>
                <a:gd name="T3" fmla="*/ 3 h 661"/>
                <a:gd name="T4" fmla="*/ 29 w 2774"/>
                <a:gd name="T5" fmla="*/ 7 h 661"/>
                <a:gd name="T6" fmla="*/ 20 w 2774"/>
                <a:gd name="T7" fmla="*/ 13 h 661"/>
                <a:gd name="T8" fmla="*/ 13 w 2774"/>
                <a:gd name="T9" fmla="*/ 20 h 661"/>
                <a:gd name="T10" fmla="*/ 7 w 2774"/>
                <a:gd name="T11" fmla="*/ 29 h 661"/>
                <a:gd name="T12" fmla="*/ 3 w 2774"/>
                <a:gd name="T13" fmla="*/ 38 h 661"/>
                <a:gd name="T14" fmla="*/ 0 w 2774"/>
                <a:gd name="T15" fmla="*/ 49 h 661"/>
                <a:gd name="T16" fmla="*/ 0 w 2774"/>
                <a:gd name="T17" fmla="*/ 275 h 661"/>
                <a:gd name="T18" fmla="*/ 1 w 2774"/>
                <a:gd name="T19" fmla="*/ 286 h 661"/>
                <a:gd name="T20" fmla="*/ 4 w 2774"/>
                <a:gd name="T21" fmla="*/ 297 h 661"/>
                <a:gd name="T22" fmla="*/ 10 w 2774"/>
                <a:gd name="T23" fmla="*/ 306 h 661"/>
                <a:gd name="T24" fmla="*/ 16 w 2774"/>
                <a:gd name="T25" fmla="*/ 314 h 661"/>
                <a:gd name="T26" fmla="*/ 25 w 2774"/>
                <a:gd name="T27" fmla="*/ 321 h 661"/>
                <a:gd name="T28" fmla="*/ 34 w 2774"/>
                <a:gd name="T29" fmla="*/ 326 h 661"/>
                <a:gd name="T30" fmla="*/ 44 w 2774"/>
                <a:gd name="T31" fmla="*/ 330 h 661"/>
                <a:gd name="T32" fmla="*/ 55 w 2774"/>
                <a:gd name="T33" fmla="*/ 331 h 661"/>
                <a:gd name="T34" fmla="*/ 1338 w 2774"/>
                <a:gd name="T35" fmla="*/ 331 h 661"/>
                <a:gd name="T36" fmla="*/ 1349 w 2774"/>
                <a:gd name="T37" fmla="*/ 328 h 661"/>
                <a:gd name="T38" fmla="*/ 1359 w 2774"/>
                <a:gd name="T39" fmla="*/ 324 h 661"/>
                <a:gd name="T40" fmla="*/ 1368 w 2774"/>
                <a:gd name="T41" fmla="*/ 318 h 661"/>
                <a:gd name="T42" fmla="*/ 1375 w 2774"/>
                <a:gd name="T43" fmla="*/ 310 h 661"/>
                <a:gd name="T44" fmla="*/ 1381 w 2774"/>
                <a:gd name="T45" fmla="*/ 302 h 661"/>
                <a:gd name="T46" fmla="*/ 1385 w 2774"/>
                <a:gd name="T47" fmla="*/ 292 h 661"/>
                <a:gd name="T48" fmla="*/ 1387 w 2774"/>
                <a:gd name="T49" fmla="*/ 281 h 661"/>
                <a:gd name="T50" fmla="*/ 1387 w 2774"/>
                <a:gd name="T51" fmla="*/ 55 h 661"/>
                <a:gd name="T52" fmla="*/ 1386 w 2774"/>
                <a:gd name="T53" fmla="*/ 44 h 661"/>
                <a:gd name="T54" fmla="*/ 1384 w 2774"/>
                <a:gd name="T55" fmla="*/ 33 h 661"/>
                <a:gd name="T56" fmla="*/ 1378 w 2774"/>
                <a:gd name="T57" fmla="*/ 25 h 661"/>
                <a:gd name="T58" fmla="*/ 1372 w 2774"/>
                <a:gd name="T59" fmla="*/ 16 h 661"/>
                <a:gd name="T60" fmla="*/ 1363 w 2774"/>
                <a:gd name="T61" fmla="*/ 10 h 661"/>
                <a:gd name="T62" fmla="*/ 1354 w 2774"/>
                <a:gd name="T63" fmla="*/ 4 h 661"/>
                <a:gd name="T64" fmla="*/ 1343 w 2774"/>
                <a:gd name="T65" fmla="*/ 1 h 661"/>
                <a:gd name="T66" fmla="*/ 1332 w 2774"/>
                <a:gd name="T67" fmla="*/ 0 h 6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74"/>
                <a:gd name="T103" fmla="*/ 0 h 661"/>
                <a:gd name="T104" fmla="*/ 2774 w 2774"/>
                <a:gd name="T105" fmla="*/ 661 h 6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74" h="661">
                  <a:moveTo>
                    <a:pt x="111" y="0"/>
                  </a:moveTo>
                  <a:lnTo>
                    <a:pt x="99" y="0"/>
                  </a:lnTo>
                  <a:lnTo>
                    <a:pt x="89" y="2"/>
                  </a:lnTo>
                  <a:lnTo>
                    <a:pt x="77" y="6"/>
                  </a:lnTo>
                  <a:lnTo>
                    <a:pt x="67" y="8"/>
                  </a:lnTo>
                  <a:lnTo>
                    <a:pt x="58" y="13"/>
                  </a:lnTo>
                  <a:lnTo>
                    <a:pt x="50" y="19"/>
                  </a:lnTo>
                  <a:lnTo>
                    <a:pt x="40" y="25"/>
                  </a:lnTo>
                  <a:lnTo>
                    <a:pt x="32" y="31"/>
                  </a:lnTo>
                  <a:lnTo>
                    <a:pt x="26" y="39"/>
                  </a:lnTo>
                  <a:lnTo>
                    <a:pt x="20" y="49"/>
                  </a:lnTo>
                  <a:lnTo>
                    <a:pt x="14" y="57"/>
                  </a:lnTo>
                  <a:lnTo>
                    <a:pt x="8" y="66"/>
                  </a:lnTo>
                  <a:lnTo>
                    <a:pt x="6" y="76"/>
                  </a:lnTo>
                  <a:lnTo>
                    <a:pt x="2" y="88"/>
                  </a:lnTo>
                  <a:lnTo>
                    <a:pt x="0" y="98"/>
                  </a:lnTo>
                  <a:lnTo>
                    <a:pt x="0" y="109"/>
                  </a:lnTo>
                  <a:lnTo>
                    <a:pt x="0" y="550"/>
                  </a:lnTo>
                  <a:lnTo>
                    <a:pt x="0" y="561"/>
                  </a:lnTo>
                  <a:lnTo>
                    <a:pt x="2" y="571"/>
                  </a:lnTo>
                  <a:lnTo>
                    <a:pt x="6" y="583"/>
                  </a:lnTo>
                  <a:lnTo>
                    <a:pt x="8" y="593"/>
                  </a:lnTo>
                  <a:lnTo>
                    <a:pt x="14" y="603"/>
                  </a:lnTo>
                  <a:lnTo>
                    <a:pt x="20" y="612"/>
                  </a:lnTo>
                  <a:lnTo>
                    <a:pt x="26" y="620"/>
                  </a:lnTo>
                  <a:lnTo>
                    <a:pt x="32" y="628"/>
                  </a:lnTo>
                  <a:lnTo>
                    <a:pt x="40" y="636"/>
                  </a:lnTo>
                  <a:lnTo>
                    <a:pt x="50" y="642"/>
                  </a:lnTo>
                  <a:lnTo>
                    <a:pt x="58" y="648"/>
                  </a:lnTo>
                  <a:lnTo>
                    <a:pt x="67" y="651"/>
                  </a:lnTo>
                  <a:lnTo>
                    <a:pt x="77" y="655"/>
                  </a:lnTo>
                  <a:lnTo>
                    <a:pt x="89" y="659"/>
                  </a:lnTo>
                  <a:lnTo>
                    <a:pt x="99" y="661"/>
                  </a:lnTo>
                  <a:lnTo>
                    <a:pt x="111" y="661"/>
                  </a:lnTo>
                  <a:lnTo>
                    <a:pt x="2663" y="661"/>
                  </a:lnTo>
                  <a:lnTo>
                    <a:pt x="2675" y="661"/>
                  </a:lnTo>
                  <a:lnTo>
                    <a:pt x="2685" y="659"/>
                  </a:lnTo>
                  <a:lnTo>
                    <a:pt x="2697" y="655"/>
                  </a:lnTo>
                  <a:lnTo>
                    <a:pt x="2707" y="651"/>
                  </a:lnTo>
                  <a:lnTo>
                    <a:pt x="2717" y="648"/>
                  </a:lnTo>
                  <a:lnTo>
                    <a:pt x="2725" y="642"/>
                  </a:lnTo>
                  <a:lnTo>
                    <a:pt x="2735" y="636"/>
                  </a:lnTo>
                  <a:lnTo>
                    <a:pt x="2743" y="628"/>
                  </a:lnTo>
                  <a:lnTo>
                    <a:pt x="2749" y="620"/>
                  </a:lnTo>
                  <a:lnTo>
                    <a:pt x="2755" y="612"/>
                  </a:lnTo>
                  <a:lnTo>
                    <a:pt x="2761" y="603"/>
                  </a:lnTo>
                  <a:lnTo>
                    <a:pt x="2767" y="593"/>
                  </a:lnTo>
                  <a:lnTo>
                    <a:pt x="2770" y="583"/>
                  </a:lnTo>
                  <a:lnTo>
                    <a:pt x="2772" y="571"/>
                  </a:lnTo>
                  <a:lnTo>
                    <a:pt x="2774" y="561"/>
                  </a:lnTo>
                  <a:lnTo>
                    <a:pt x="2774" y="550"/>
                  </a:lnTo>
                  <a:lnTo>
                    <a:pt x="2774" y="109"/>
                  </a:lnTo>
                  <a:lnTo>
                    <a:pt x="2774" y="98"/>
                  </a:lnTo>
                  <a:lnTo>
                    <a:pt x="2772" y="88"/>
                  </a:lnTo>
                  <a:lnTo>
                    <a:pt x="2770" y="76"/>
                  </a:lnTo>
                  <a:lnTo>
                    <a:pt x="2767" y="66"/>
                  </a:lnTo>
                  <a:lnTo>
                    <a:pt x="2761" y="57"/>
                  </a:lnTo>
                  <a:lnTo>
                    <a:pt x="2755" y="49"/>
                  </a:lnTo>
                  <a:lnTo>
                    <a:pt x="2749" y="39"/>
                  </a:lnTo>
                  <a:lnTo>
                    <a:pt x="2743" y="31"/>
                  </a:lnTo>
                  <a:lnTo>
                    <a:pt x="2735" y="25"/>
                  </a:lnTo>
                  <a:lnTo>
                    <a:pt x="2725" y="19"/>
                  </a:lnTo>
                  <a:lnTo>
                    <a:pt x="2717" y="13"/>
                  </a:lnTo>
                  <a:lnTo>
                    <a:pt x="2707" y="8"/>
                  </a:lnTo>
                  <a:lnTo>
                    <a:pt x="2697" y="6"/>
                  </a:lnTo>
                  <a:lnTo>
                    <a:pt x="2685" y="2"/>
                  </a:lnTo>
                  <a:lnTo>
                    <a:pt x="2675" y="0"/>
                  </a:lnTo>
                  <a:lnTo>
                    <a:pt x="2663" y="0"/>
                  </a:lnTo>
                  <a:lnTo>
                    <a:pt x="111"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77" name="Freeform 39"/>
            <p:cNvSpPr>
              <a:spLocks/>
            </p:cNvSpPr>
            <p:nvPr/>
          </p:nvSpPr>
          <p:spPr bwMode="auto">
            <a:xfrm>
              <a:off x="2227" y="2357"/>
              <a:ext cx="1387" cy="331"/>
            </a:xfrm>
            <a:custGeom>
              <a:avLst/>
              <a:gdLst>
                <a:gd name="T0" fmla="*/ 49 w 2774"/>
                <a:gd name="T1" fmla="*/ 0 h 661"/>
                <a:gd name="T2" fmla="*/ 39 w 2774"/>
                <a:gd name="T3" fmla="*/ 3 h 661"/>
                <a:gd name="T4" fmla="*/ 29 w 2774"/>
                <a:gd name="T5" fmla="*/ 7 h 661"/>
                <a:gd name="T6" fmla="*/ 20 w 2774"/>
                <a:gd name="T7" fmla="*/ 13 h 661"/>
                <a:gd name="T8" fmla="*/ 13 w 2774"/>
                <a:gd name="T9" fmla="*/ 20 h 661"/>
                <a:gd name="T10" fmla="*/ 7 w 2774"/>
                <a:gd name="T11" fmla="*/ 29 h 661"/>
                <a:gd name="T12" fmla="*/ 3 w 2774"/>
                <a:gd name="T13" fmla="*/ 38 h 661"/>
                <a:gd name="T14" fmla="*/ 0 w 2774"/>
                <a:gd name="T15" fmla="*/ 49 h 661"/>
                <a:gd name="T16" fmla="*/ 0 w 2774"/>
                <a:gd name="T17" fmla="*/ 275 h 661"/>
                <a:gd name="T18" fmla="*/ 1 w 2774"/>
                <a:gd name="T19" fmla="*/ 286 h 661"/>
                <a:gd name="T20" fmla="*/ 4 w 2774"/>
                <a:gd name="T21" fmla="*/ 297 h 661"/>
                <a:gd name="T22" fmla="*/ 10 w 2774"/>
                <a:gd name="T23" fmla="*/ 306 h 661"/>
                <a:gd name="T24" fmla="*/ 16 w 2774"/>
                <a:gd name="T25" fmla="*/ 314 h 661"/>
                <a:gd name="T26" fmla="*/ 25 w 2774"/>
                <a:gd name="T27" fmla="*/ 321 h 661"/>
                <a:gd name="T28" fmla="*/ 34 w 2774"/>
                <a:gd name="T29" fmla="*/ 326 h 661"/>
                <a:gd name="T30" fmla="*/ 44 w 2774"/>
                <a:gd name="T31" fmla="*/ 330 h 661"/>
                <a:gd name="T32" fmla="*/ 55 w 2774"/>
                <a:gd name="T33" fmla="*/ 331 h 661"/>
                <a:gd name="T34" fmla="*/ 1338 w 2774"/>
                <a:gd name="T35" fmla="*/ 331 h 661"/>
                <a:gd name="T36" fmla="*/ 1349 w 2774"/>
                <a:gd name="T37" fmla="*/ 328 h 661"/>
                <a:gd name="T38" fmla="*/ 1359 w 2774"/>
                <a:gd name="T39" fmla="*/ 324 h 661"/>
                <a:gd name="T40" fmla="*/ 1368 w 2774"/>
                <a:gd name="T41" fmla="*/ 318 h 661"/>
                <a:gd name="T42" fmla="*/ 1375 w 2774"/>
                <a:gd name="T43" fmla="*/ 310 h 661"/>
                <a:gd name="T44" fmla="*/ 1381 w 2774"/>
                <a:gd name="T45" fmla="*/ 302 h 661"/>
                <a:gd name="T46" fmla="*/ 1385 w 2774"/>
                <a:gd name="T47" fmla="*/ 292 h 661"/>
                <a:gd name="T48" fmla="*/ 1387 w 2774"/>
                <a:gd name="T49" fmla="*/ 281 h 661"/>
                <a:gd name="T50" fmla="*/ 1387 w 2774"/>
                <a:gd name="T51" fmla="*/ 55 h 661"/>
                <a:gd name="T52" fmla="*/ 1386 w 2774"/>
                <a:gd name="T53" fmla="*/ 44 h 661"/>
                <a:gd name="T54" fmla="*/ 1384 w 2774"/>
                <a:gd name="T55" fmla="*/ 33 h 661"/>
                <a:gd name="T56" fmla="*/ 1378 w 2774"/>
                <a:gd name="T57" fmla="*/ 25 h 661"/>
                <a:gd name="T58" fmla="*/ 1372 w 2774"/>
                <a:gd name="T59" fmla="*/ 16 h 661"/>
                <a:gd name="T60" fmla="*/ 1363 w 2774"/>
                <a:gd name="T61" fmla="*/ 10 h 661"/>
                <a:gd name="T62" fmla="*/ 1354 w 2774"/>
                <a:gd name="T63" fmla="*/ 4 h 661"/>
                <a:gd name="T64" fmla="*/ 1343 w 2774"/>
                <a:gd name="T65" fmla="*/ 1 h 661"/>
                <a:gd name="T66" fmla="*/ 1332 w 2774"/>
                <a:gd name="T67" fmla="*/ 0 h 6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74"/>
                <a:gd name="T103" fmla="*/ 0 h 661"/>
                <a:gd name="T104" fmla="*/ 2774 w 2774"/>
                <a:gd name="T105" fmla="*/ 661 h 6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74" h="661">
                  <a:moveTo>
                    <a:pt x="111" y="0"/>
                  </a:moveTo>
                  <a:lnTo>
                    <a:pt x="99" y="0"/>
                  </a:lnTo>
                  <a:lnTo>
                    <a:pt x="89" y="2"/>
                  </a:lnTo>
                  <a:lnTo>
                    <a:pt x="77" y="6"/>
                  </a:lnTo>
                  <a:lnTo>
                    <a:pt x="67" y="8"/>
                  </a:lnTo>
                  <a:lnTo>
                    <a:pt x="58" y="13"/>
                  </a:lnTo>
                  <a:lnTo>
                    <a:pt x="50" y="19"/>
                  </a:lnTo>
                  <a:lnTo>
                    <a:pt x="40" y="25"/>
                  </a:lnTo>
                  <a:lnTo>
                    <a:pt x="32" y="31"/>
                  </a:lnTo>
                  <a:lnTo>
                    <a:pt x="26" y="39"/>
                  </a:lnTo>
                  <a:lnTo>
                    <a:pt x="20" y="49"/>
                  </a:lnTo>
                  <a:lnTo>
                    <a:pt x="14" y="57"/>
                  </a:lnTo>
                  <a:lnTo>
                    <a:pt x="8" y="66"/>
                  </a:lnTo>
                  <a:lnTo>
                    <a:pt x="6" y="76"/>
                  </a:lnTo>
                  <a:lnTo>
                    <a:pt x="2" y="88"/>
                  </a:lnTo>
                  <a:lnTo>
                    <a:pt x="0" y="98"/>
                  </a:lnTo>
                  <a:lnTo>
                    <a:pt x="0" y="109"/>
                  </a:lnTo>
                  <a:lnTo>
                    <a:pt x="0" y="550"/>
                  </a:lnTo>
                  <a:lnTo>
                    <a:pt x="0" y="561"/>
                  </a:lnTo>
                  <a:lnTo>
                    <a:pt x="2" y="571"/>
                  </a:lnTo>
                  <a:lnTo>
                    <a:pt x="6" y="583"/>
                  </a:lnTo>
                  <a:lnTo>
                    <a:pt x="8" y="593"/>
                  </a:lnTo>
                  <a:lnTo>
                    <a:pt x="14" y="603"/>
                  </a:lnTo>
                  <a:lnTo>
                    <a:pt x="20" y="612"/>
                  </a:lnTo>
                  <a:lnTo>
                    <a:pt x="26" y="620"/>
                  </a:lnTo>
                  <a:lnTo>
                    <a:pt x="32" y="628"/>
                  </a:lnTo>
                  <a:lnTo>
                    <a:pt x="40" y="636"/>
                  </a:lnTo>
                  <a:lnTo>
                    <a:pt x="50" y="642"/>
                  </a:lnTo>
                  <a:lnTo>
                    <a:pt x="58" y="648"/>
                  </a:lnTo>
                  <a:lnTo>
                    <a:pt x="67" y="651"/>
                  </a:lnTo>
                  <a:lnTo>
                    <a:pt x="77" y="655"/>
                  </a:lnTo>
                  <a:lnTo>
                    <a:pt x="89" y="659"/>
                  </a:lnTo>
                  <a:lnTo>
                    <a:pt x="99" y="661"/>
                  </a:lnTo>
                  <a:lnTo>
                    <a:pt x="111" y="661"/>
                  </a:lnTo>
                  <a:lnTo>
                    <a:pt x="2663" y="661"/>
                  </a:lnTo>
                  <a:lnTo>
                    <a:pt x="2675" y="661"/>
                  </a:lnTo>
                  <a:lnTo>
                    <a:pt x="2685" y="659"/>
                  </a:lnTo>
                  <a:lnTo>
                    <a:pt x="2697" y="655"/>
                  </a:lnTo>
                  <a:lnTo>
                    <a:pt x="2707" y="651"/>
                  </a:lnTo>
                  <a:lnTo>
                    <a:pt x="2717" y="648"/>
                  </a:lnTo>
                  <a:lnTo>
                    <a:pt x="2725" y="642"/>
                  </a:lnTo>
                  <a:lnTo>
                    <a:pt x="2735" y="636"/>
                  </a:lnTo>
                  <a:lnTo>
                    <a:pt x="2743" y="628"/>
                  </a:lnTo>
                  <a:lnTo>
                    <a:pt x="2749" y="620"/>
                  </a:lnTo>
                  <a:lnTo>
                    <a:pt x="2755" y="612"/>
                  </a:lnTo>
                  <a:lnTo>
                    <a:pt x="2761" y="603"/>
                  </a:lnTo>
                  <a:lnTo>
                    <a:pt x="2767" y="593"/>
                  </a:lnTo>
                  <a:lnTo>
                    <a:pt x="2770" y="583"/>
                  </a:lnTo>
                  <a:lnTo>
                    <a:pt x="2772" y="571"/>
                  </a:lnTo>
                  <a:lnTo>
                    <a:pt x="2774" y="561"/>
                  </a:lnTo>
                  <a:lnTo>
                    <a:pt x="2774" y="550"/>
                  </a:lnTo>
                  <a:lnTo>
                    <a:pt x="2774" y="109"/>
                  </a:lnTo>
                  <a:lnTo>
                    <a:pt x="2774" y="98"/>
                  </a:lnTo>
                  <a:lnTo>
                    <a:pt x="2772" y="88"/>
                  </a:lnTo>
                  <a:lnTo>
                    <a:pt x="2770" y="76"/>
                  </a:lnTo>
                  <a:lnTo>
                    <a:pt x="2767" y="66"/>
                  </a:lnTo>
                  <a:lnTo>
                    <a:pt x="2761" y="57"/>
                  </a:lnTo>
                  <a:lnTo>
                    <a:pt x="2755" y="49"/>
                  </a:lnTo>
                  <a:lnTo>
                    <a:pt x="2749" y="39"/>
                  </a:lnTo>
                  <a:lnTo>
                    <a:pt x="2743" y="31"/>
                  </a:lnTo>
                  <a:lnTo>
                    <a:pt x="2735" y="25"/>
                  </a:lnTo>
                  <a:lnTo>
                    <a:pt x="2725" y="19"/>
                  </a:lnTo>
                  <a:lnTo>
                    <a:pt x="2717" y="13"/>
                  </a:lnTo>
                  <a:lnTo>
                    <a:pt x="2707" y="8"/>
                  </a:lnTo>
                  <a:lnTo>
                    <a:pt x="2697" y="6"/>
                  </a:lnTo>
                  <a:lnTo>
                    <a:pt x="2685" y="2"/>
                  </a:lnTo>
                  <a:lnTo>
                    <a:pt x="2675" y="0"/>
                  </a:lnTo>
                  <a:lnTo>
                    <a:pt x="2663" y="0"/>
                  </a:lnTo>
                  <a:lnTo>
                    <a:pt x="111"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8478" name="Rectangle 40"/>
            <p:cNvSpPr>
              <a:spLocks noChangeArrowheads="1"/>
            </p:cNvSpPr>
            <p:nvPr/>
          </p:nvSpPr>
          <p:spPr bwMode="auto">
            <a:xfrm>
              <a:off x="2490" y="2407"/>
              <a:ext cx="103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Ampiezza dei mercati</a:t>
              </a:r>
              <a:endParaRPr lang="it-IT" altLang="it-IT"/>
            </a:p>
          </p:txBody>
        </p:sp>
        <p:sp>
          <p:nvSpPr>
            <p:cNvPr id="18479" name="Rectangle 41"/>
            <p:cNvSpPr>
              <a:spLocks noChangeArrowheads="1"/>
            </p:cNvSpPr>
            <p:nvPr/>
          </p:nvSpPr>
          <p:spPr bwMode="auto">
            <a:xfrm>
              <a:off x="3514" y="2424"/>
              <a:ext cx="2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200">
                  <a:solidFill>
                    <a:srgbClr val="000000"/>
                  </a:solidFill>
                </a:rPr>
                <a:t> </a:t>
              </a:r>
              <a:endParaRPr lang="it-IT" altLang="it-IT"/>
            </a:p>
          </p:txBody>
        </p:sp>
        <p:sp>
          <p:nvSpPr>
            <p:cNvPr id="18480" name="Freeform 59"/>
            <p:cNvSpPr>
              <a:spLocks noEditPoints="1"/>
            </p:cNvSpPr>
            <p:nvPr/>
          </p:nvSpPr>
          <p:spPr bwMode="auto">
            <a:xfrm>
              <a:off x="1913" y="2536"/>
              <a:ext cx="314" cy="92"/>
            </a:xfrm>
            <a:custGeom>
              <a:avLst/>
              <a:gdLst>
                <a:gd name="T0" fmla="*/ 0 w 626"/>
                <a:gd name="T1" fmla="*/ 36 h 183"/>
                <a:gd name="T2" fmla="*/ 231 w 626"/>
                <a:gd name="T3" fmla="*/ 36 h 183"/>
                <a:gd name="T4" fmla="*/ 231 w 626"/>
                <a:gd name="T5" fmla="*/ 55 h 183"/>
                <a:gd name="T6" fmla="*/ 0 w 626"/>
                <a:gd name="T7" fmla="*/ 55 h 183"/>
                <a:gd name="T8" fmla="*/ 0 w 626"/>
                <a:gd name="T9" fmla="*/ 36 h 183"/>
                <a:gd name="T10" fmla="*/ 221 w 626"/>
                <a:gd name="T11" fmla="*/ 0 h 183"/>
                <a:gd name="T12" fmla="*/ 314 w 626"/>
                <a:gd name="T13" fmla="*/ 46 h 183"/>
                <a:gd name="T14" fmla="*/ 221 w 626"/>
                <a:gd name="T15" fmla="*/ 92 h 183"/>
                <a:gd name="T16" fmla="*/ 221 w 626"/>
                <a:gd name="T17" fmla="*/ 0 h 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6"/>
                <a:gd name="T28" fmla="*/ 0 h 183"/>
                <a:gd name="T29" fmla="*/ 626 w 626"/>
                <a:gd name="T30" fmla="*/ 183 h 1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6" h="183">
                  <a:moveTo>
                    <a:pt x="0" y="72"/>
                  </a:moveTo>
                  <a:lnTo>
                    <a:pt x="460" y="72"/>
                  </a:lnTo>
                  <a:lnTo>
                    <a:pt x="460" y="109"/>
                  </a:lnTo>
                  <a:lnTo>
                    <a:pt x="0" y="109"/>
                  </a:lnTo>
                  <a:lnTo>
                    <a:pt x="0" y="72"/>
                  </a:lnTo>
                  <a:close/>
                  <a:moveTo>
                    <a:pt x="440" y="0"/>
                  </a:moveTo>
                  <a:lnTo>
                    <a:pt x="626" y="91"/>
                  </a:lnTo>
                  <a:lnTo>
                    <a:pt x="440" y="183"/>
                  </a:lnTo>
                  <a:lnTo>
                    <a:pt x="440" y="0"/>
                  </a:lnTo>
                  <a:close/>
                </a:path>
              </a:pathLst>
            </a:custGeom>
            <a:solidFill>
              <a:srgbClr val="000000"/>
            </a:solidFill>
            <a:ln w="1588">
              <a:solidFill>
                <a:srgbClr val="000000"/>
              </a:solidFill>
              <a:round/>
              <a:headEnd/>
              <a:tailEnd/>
            </a:ln>
          </p:spPr>
          <p:txBody>
            <a:bodyPr/>
            <a:lstStyle/>
            <a:p>
              <a:endParaRPr lang="it-IT"/>
            </a:p>
          </p:txBody>
        </p:sp>
      </p:grpSp>
      <p:grpSp>
        <p:nvGrpSpPr>
          <p:cNvPr id="4" name="Group 72"/>
          <p:cNvGrpSpPr>
            <a:grpSpLocks/>
          </p:cNvGrpSpPr>
          <p:nvPr/>
        </p:nvGrpSpPr>
        <p:grpSpPr bwMode="auto">
          <a:xfrm>
            <a:off x="717550" y="3706813"/>
            <a:ext cx="2368550" cy="893762"/>
            <a:chOff x="434" y="2579"/>
            <a:chExt cx="1492" cy="563"/>
          </a:xfrm>
        </p:grpSpPr>
        <p:sp>
          <p:nvSpPr>
            <p:cNvPr id="18468" name="Freeform 60"/>
            <p:cNvSpPr>
              <a:spLocks/>
            </p:cNvSpPr>
            <p:nvPr/>
          </p:nvSpPr>
          <p:spPr bwMode="auto">
            <a:xfrm>
              <a:off x="434" y="2628"/>
              <a:ext cx="1443" cy="514"/>
            </a:xfrm>
            <a:custGeom>
              <a:avLst/>
              <a:gdLst>
                <a:gd name="T0" fmla="*/ 78 w 2885"/>
                <a:gd name="T1" fmla="*/ 0 h 1027"/>
                <a:gd name="T2" fmla="*/ 61 w 2885"/>
                <a:gd name="T3" fmla="*/ 4 h 1027"/>
                <a:gd name="T4" fmla="*/ 46 w 2885"/>
                <a:gd name="T5" fmla="*/ 11 h 1027"/>
                <a:gd name="T6" fmla="*/ 32 w 2885"/>
                <a:gd name="T7" fmla="*/ 20 h 1027"/>
                <a:gd name="T8" fmla="*/ 20 w 2885"/>
                <a:gd name="T9" fmla="*/ 31 h 1027"/>
                <a:gd name="T10" fmla="*/ 11 w 2885"/>
                <a:gd name="T11" fmla="*/ 45 h 1027"/>
                <a:gd name="T12" fmla="*/ 4 w 2885"/>
                <a:gd name="T13" fmla="*/ 60 h 1027"/>
                <a:gd name="T14" fmla="*/ 0 w 2885"/>
                <a:gd name="T15" fmla="*/ 76 h 1027"/>
                <a:gd name="T16" fmla="*/ 0 w 2885"/>
                <a:gd name="T17" fmla="*/ 428 h 1027"/>
                <a:gd name="T18" fmla="*/ 2 w 2885"/>
                <a:gd name="T19" fmla="*/ 445 h 1027"/>
                <a:gd name="T20" fmla="*/ 7 w 2885"/>
                <a:gd name="T21" fmla="*/ 461 h 1027"/>
                <a:gd name="T22" fmla="*/ 15 w 2885"/>
                <a:gd name="T23" fmla="*/ 476 h 1027"/>
                <a:gd name="T24" fmla="*/ 26 w 2885"/>
                <a:gd name="T25" fmla="*/ 488 h 1027"/>
                <a:gd name="T26" fmla="*/ 38 w 2885"/>
                <a:gd name="T27" fmla="*/ 499 h 1027"/>
                <a:gd name="T28" fmla="*/ 53 w 2885"/>
                <a:gd name="T29" fmla="*/ 507 h 1027"/>
                <a:gd name="T30" fmla="*/ 70 w 2885"/>
                <a:gd name="T31" fmla="*/ 512 h 1027"/>
                <a:gd name="T32" fmla="*/ 86 w 2885"/>
                <a:gd name="T33" fmla="*/ 514 h 1027"/>
                <a:gd name="T34" fmla="*/ 1366 w 2885"/>
                <a:gd name="T35" fmla="*/ 514 h 1027"/>
                <a:gd name="T36" fmla="*/ 1382 w 2885"/>
                <a:gd name="T37" fmla="*/ 510 h 1027"/>
                <a:gd name="T38" fmla="*/ 1397 w 2885"/>
                <a:gd name="T39" fmla="*/ 503 h 1027"/>
                <a:gd name="T40" fmla="*/ 1411 w 2885"/>
                <a:gd name="T41" fmla="*/ 494 h 1027"/>
                <a:gd name="T42" fmla="*/ 1423 w 2885"/>
                <a:gd name="T43" fmla="*/ 482 h 1027"/>
                <a:gd name="T44" fmla="*/ 1433 w 2885"/>
                <a:gd name="T45" fmla="*/ 469 h 1027"/>
                <a:gd name="T46" fmla="*/ 1439 w 2885"/>
                <a:gd name="T47" fmla="*/ 453 h 1027"/>
                <a:gd name="T48" fmla="*/ 1443 w 2885"/>
                <a:gd name="T49" fmla="*/ 436 h 1027"/>
                <a:gd name="T50" fmla="*/ 1443 w 2885"/>
                <a:gd name="T51" fmla="*/ 85 h 1027"/>
                <a:gd name="T52" fmla="*/ 1441 w 2885"/>
                <a:gd name="T53" fmla="*/ 69 h 1027"/>
                <a:gd name="T54" fmla="*/ 1436 w 2885"/>
                <a:gd name="T55" fmla="*/ 52 h 1027"/>
                <a:gd name="T56" fmla="*/ 1428 w 2885"/>
                <a:gd name="T57" fmla="*/ 37 h 1027"/>
                <a:gd name="T58" fmla="*/ 1418 w 2885"/>
                <a:gd name="T59" fmla="*/ 25 h 1027"/>
                <a:gd name="T60" fmla="*/ 1405 w 2885"/>
                <a:gd name="T61" fmla="*/ 15 h 1027"/>
                <a:gd name="T62" fmla="*/ 1390 w 2885"/>
                <a:gd name="T63" fmla="*/ 7 h 1027"/>
                <a:gd name="T64" fmla="*/ 1375 w 2885"/>
                <a:gd name="T65" fmla="*/ 2 h 1027"/>
                <a:gd name="T66" fmla="*/ 1357 w 2885"/>
                <a:gd name="T67" fmla="*/ 0 h 10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85"/>
                <a:gd name="T103" fmla="*/ 0 h 1027"/>
                <a:gd name="T104" fmla="*/ 2885 w 2885"/>
                <a:gd name="T105" fmla="*/ 1027 h 10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85" h="1027">
                  <a:moveTo>
                    <a:pt x="172" y="0"/>
                  </a:moveTo>
                  <a:lnTo>
                    <a:pt x="155" y="0"/>
                  </a:lnTo>
                  <a:lnTo>
                    <a:pt x="139" y="4"/>
                  </a:lnTo>
                  <a:lnTo>
                    <a:pt x="121" y="7"/>
                  </a:lnTo>
                  <a:lnTo>
                    <a:pt x="105" y="13"/>
                  </a:lnTo>
                  <a:lnTo>
                    <a:pt x="91" y="21"/>
                  </a:lnTo>
                  <a:lnTo>
                    <a:pt x="75" y="29"/>
                  </a:lnTo>
                  <a:lnTo>
                    <a:pt x="63" y="39"/>
                  </a:lnTo>
                  <a:lnTo>
                    <a:pt x="51" y="50"/>
                  </a:lnTo>
                  <a:lnTo>
                    <a:pt x="40" y="62"/>
                  </a:lnTo>
                  <a:lnTo>
                    <a:pt x="30" y="74"/>
                  </a:lnTo>
                  <a:lnTo>
                    <a:pt x="22" y="90"/>
                  </a:lnTo>
                  <a:lnTo>
                    <a:pt x="14" y="103"/>
                  </a:lnTo>
                  <a:lnTo>
                    <a:pt x="8" y="119"/>
                  </a:lnTo>
                  <a:lnTo>
                    <a:pt x="4" y="137"/>
                  </a:lnTo>
                  <a:lnTo>
                    <a:pt x="0" y="152"/>
                  </a:lnTo>
                  <a:lnTo>
                    <a:pt x="0" y="170"/>
                  </a:lnTo>
                  <a:lnTo>
                    <a:pt x="0" y="855"/>
                  </a:lnTo>
                  <a:lnTo>
                    <a:pt x="0" y="872"/>
                  </a:lnTo>
                  <a:lnTo>
                    <a:pt x="4" y="890"/>
                  </a:lnTo>
                  <a:lnTo>
                    <a:pt x="8" y="906"/>
                  </a:lnTo>
                  <a:lnTo>
                    <a:pt x="14" y="921"/>
                  </a:lnTo>
                  <a:lnTo>
                    <a:pt x="22" y="937"/>
                  </a:lnTo>
                  <a:lnTo>
                    <a:pt x="30" y="951"/>
                  </a:lnTo>
                  <a:lnTo>
                    <a:pt x="40" y="964"/>
                  </a:lnTo>
                  <a:lnTo>
                    <a:pt x="51" y="976"/>
                  </a:lnTo>
                  <a:lnTo>
                    <a:pt x="63" y="988"/>
                  </a:lnTo>
                  <a:lnTo>
                    <a:pt x="75" y="998"/>
                  </a:lnTo>
                  <a:lnTo>
                    <a:pt x="91" y="1006"/>
                  </a:lnTo>
                  <a:lnTo>
                    <a:pt x="105" y="1013"/>
                  </a:lnTo>
                  <a:lnTo>
                    <a:pt x="121" y="1019"/>
                  </a:lnTo>
                  <a:lnTo>
                    <a:pt x="139" y="1023"/>
                  </a:lnTo>
                  <a:lnTo>
                    <a:pt x="155" y="1027"/>
                  </a:lnTo>
                  <a:lnTo>
                    <a:pt x="172" y="1027"/>
                  </a:lnTo>
                  <a:lnTo>
                    <a:pt x="2713" y="1027"/>
                  </a:lnTo>
                  <a:lnTo>
                    <a:pt x="2731" y="1027"/>
                  </a:lnTo>
                  <a:lnTo>
                    <a:pt x="2749" y="1023"/>
                  </a:lnTo>
                  <a:lnTo>
                    <a:pt x="2764" y="1019"/>
                  </a:lnTo>
                  <a:lnTo>
                    <a:pt x="2780" y="1013"/>
                  </a:lnTo>
                  <a:lnTo>
                    <a:pt x="2794" y="1006"/>
                  </a:lnTo>
                  <a:lnTo>
                    <a:pt x="2810" y="998"/>
                  </a:lnTo>
                  <a:lnTo>
                    <a:pt x="2822" y="988"/>
                  </a:lnTo>
                  <a:lnTo>
                    <a:pt x="2836" y="976"/>
                  </a:lnTo>
                  <a:lnTo>
                    <a:pt x="2846" y="964"/>
                  </a:lnTo>
                  <a:lnTo>
                    <a:pt x="2856" y="951"/>
                  </a:lnTo>
                  <a:lnTo>
                    <a:pt x="2865" y="937"/>
                  </a:lnTo>
                  <a:lnTo>
                    <a:pt x="2871" y="921"/>
                  </a:lnTo>
                  <a:lnTo>
                    <a:pt x="2877" y="906"/>
                  </a:lnTo>
                  <a:lnTo>
                    <a:pt x="2881" y="890"/>
                  </a:lnTo>
                  <a:lnTo>
                    <a:pt x="2885" y="872"/>
                  </a:lnTo>
                  <a:lnTo>
                    <a:pt x="2885" y="855"/>
                  </a:lnTo>
                  <a:lnTo>
                    <a:pt x="2885" y="170"/>
                  </a:lnTo>
                  <a:lnTo>
                    <a:pt x="2885" y="152"/>
                  </a:lnTo>
                  <a:lnTo>
                    <a:pt x="2881" y="137"/>
                  </a:lnTo>
                  <a:lnTo>
                    <a:pt x="2877" y="119"/>
                  </a:lnTo>
                  <a:lnTo>
                    <a:pt x="2871" y="103"/>
                  </a:lnTo>
                  <a:lnTo>
                    <a:pt x="2865" y="90"/>
                  </a:lnTo>
                  <a:lnTo>
                    <a:pt x="2856" y="74"/>
                  </a:lnTo>
                  <a:lnTo>
                    <a:pt x="2846" y="62"/>
                  </a:lnTo>
                  <a:lnTo>
                    <a:pt x="2836" y="50"/>
                  </a:lnTo>
                  <a:lnTo>
                    <a:pt x="2822" y="39"/>
                  </a:lnTo>
                  <a:lnTo>
                    <a:pt x="2810" y="29"/>
                  </a:lnTo>
                  <a:lnTo>
                    <a:pt x="2794" y="21"/>
                  </a:lnTo>
                  <a:lnTo>
                    <a:pt x="2780" y="13"/>
                  </a:lnTo>
                  <a:lnTo>
                    <a:pt x="2764" y="7"/>
                  </a:lnTo>
                  <a:lnTo>
                    <a:pt x="2749" y="4"/>
                  </a:lnTo>
                  <a:lnTo>
                    <a:pt x="2731" y="0"/>
                  </a:lnTo>
                  <a:lnTo>
                    <a:pt x="2713" y="0"/>
                  </a:lnTo>
                  <a:lnTo>
                    <a:pt x="172"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69" name="Freeform 61"/>
            <p:cNvSpPr>
              <a:spLocks/>
            </p:cNvSpPr>
            <p:nvPr/>
          </p:nvSpPr>
          <p:spPr bwMode="auto">
            <a:xfrm>
              <a:off x="484" y="2579"/>
              <a:ext cx="1442" cy="514"/>
            </a:xfrm>
            <a:custGeom>
              <a:avLst/>
              <a:gdLst>
                <a:gd name="T0" fmla="*/ 77 w 2885"/>
                <a:gd name="T1" fmla="*/ 0 h 1027"/>
                <a:gd name="T2" fmla="*/ 60 w 2885"/>
                <a:gd name="T3" fmla="*/ 4 h 1027"/>
                <a:gd name="T4" fmla="*/ 45 w 2885"/>
                <a:gd name="T5" fmla="*/ 11 h 1027"/>
                <a:gd name="T6" fmla="*/ 31 w 2885"/>
                <a:gd name="T7" fmla="*/ 20 h 1027"/>
                <a:gd name="T8" fmla="*/ 20 w 2885"/>
                <a:gd name="T9" fmla="*/ 31 h 1027"/>
                <a:gd name="T10" fmla="*/ 11 w 2885"/>
                <a:gd name="T11" fmla="*/ 45 h 1027"/>
                <a:gd name="T12" fmla="*/ 4 w 2885"/>
                <a:gd name="T13" fmla="*/ 60 h 1027"/>
                <a:gd name="T14" fmla="*/ 0 w 2885"/>
                <a:gd name="T15" fmla="*/ 76 h 1027"/>
                <a:gd name="T16" fmla="*/ 0 w 2885"/>
                <a:gd name="T17" fmla="*/ 428 h 1027"/>
                <a:gd name="T18" fmla="*/ 2 w 2885"/>
                <a:gd name="T19" fmla="*/ 445 h 1027"/>
                <a:gd name="T20" fmla="*/ 7 w 2885"/>
                <a:gd name="T21" fmla="*/ 461 h 1027"/>
                <a:gd name="T22" fmla="*/ 15 w 2885"/>
                <a:gd name="T23" fmla="*/ 476 h 1027"/>
                <a:gd name="T24" fmla="*/ 26 w 2885"/>
                <a:gd name="T25" fmla="*/ 488 h 1027"/>
                <a:gd name="T26" fmla="*/ 37 w 2885"/>
                <a:gd name="T27" fmla="*/ 499 h 1027"/>
                <a:gd name="T28" fmla="*/ 52 w 2885"/>
                <a:gd name="T29" fmla="*/ 507 h 1027"/>
                <a:gd name="T30" fmla="*/ 69 w 2885"/>
                <a:gd name="T31" fmla="*/ 512 h 1027"/>
                <a:gd name="T32" fmla="*/ 86 w 2885"/>
                <a:gd name="T33" fmla="*/ 514 h 1027"/>
                <a:gd name="T34" fmla="*/ 1365 w 2885"/>
                <a:gd name="T35" fmla="*/ 514 h 1027"/>
                <a:gd name="T36" fmla="*/ 1382 w 2885"/>
                <a:gd name="T37" fmla="*/ 510 h 1027"/>
                <a:gd name="T38" fmla="*/ 1397 w 2885"/>
                <a:gd name="T39" fmla="*/ 503 h 1027"/>
                <a:gd name="T40" fmla="*/ 1411 w 2885"/>
                <a:gd name="T41" fmla="*/ 494 h 1027"/>
                <a:gd name="T42" fmla="*/ 1423 w 2885"/>
                <a:gd name="T43" fmla="*/ 483 h 1027"/>
                <a:gd name="T44" fmla="*/ 1433 w 2885"/>
                <a:gd name="T45" fmla="*/ 469 h 1027"/>
                <a:gd name="T46" fmla="*/ 1438 w 2885"/>
                <a:gd name="T47" fmla="*/ 453 h 1027"/>
                <a:gd name="T48" fmla="*/ 1442 w 2885"/>
                <a:gd name="T49" fmla="*/ 437 h 1027"/>
                <a:gd name="T50" fmla="*/ 1442 w 2885"/>
                <a:gd name="T51" fmla="*/ 85 h 1027"/>
                <a:gd name="T52" fmla="*/ 1440 w 2885"/>
                <a:gd name="T53" fmla="*/ 69 h 1027"/>
                <a:gd name="T54" fmla="*/ 1435 w 2885"/>
                <a:gd name="T55" fmla="*/ 52 h 1027"/>
                <a:gd name="T56" fmla="*/ 1428 w 2885"/>
                <a:gd name="T57" fmla="*/ 37 h 1027"/>
                <a:gd name="T58" fmla="*/ 1418 w 2885"/>
                <a:gd name="T59" fmla="*/ 26 h 1027"/>
                <a:gd name="T60" fmla="*/ 1405 w 2885"/>
                <a:gd name="T61" fmla="*/ 15 h 1027"/>
                <a:gd name="T62" fmla="*/ 1390 w 2885"/>
                <a:gd name="T63" fmla="*/ 7 h 1027"/>
                <a:gd name="T64" fmla="*/ 1374 w 2885"/>
                <a:gd name="T65" fmla="*/ 2 h 1027"/>
                <a:gd name="T66" fmla="*/ 1356 w 2885"/>
                <a:gd name="T67" fmla="*/ 0 h 10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85"/>
                <a:gd name="T103" fmla="*/ 0 h 1027"/>
                <a:gd name="T104" fmla="*/ 2885 w 2885"/>
                <a:gd name="T105" fmla="*/ 1027 h 10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85" h="1027">
                  <a:moveTo>
                    <a:pt x="172" y="0"/>
                  </a:moveTo>
                  <a:lnTo>
                    <a:pt x="155" y="0"/>
                  </a:lnTo>
                  <a:lnTo>
                    <a:pt x="139" y="4"/>
                  </a:lnTo>
                  <a:lnTo>
                    <a:pt x="121" y="8"/>
                  </a:lnTo>
                  <a:lnTo>
                    <a:pt x="105" y="13"/>
                  </a:lnTo>
                  <a:lnTo>
                    <a:pt x="91" y="21"/>
                  </a:lnTo>
                  <a:lnTo>
                    <a:pt x="75" y="29"/>
                  </a:lnTo>
                  <a:lnTo>
                    <a:pt x="63" y="39"/>
                  </a:lnTo>
                  <a:lnTo>
                    <a:pt x="52" y="51"/>
                  </a:lnTo>
                  <a:lnTo>
                    <a:pt x="40" y="62"/>
                  </a:lnTo>
                  <a:lnTo>
                    <a:pt x="30" y="74"/>
                  </a:lnTo>
                  <a:lnTo>
                    <a:pt x="22" y="90"/>
                  </a:lnTo>
                  <a:lnTo>
                    <a:pt x="14" y="103"/>
                  </a:lnTo>
                  <a:lnTo>
                    <a:pt x="8" y="119"/>
                  </a:lnTo>
                  <a:lnTo>
                    <a:pt x="4" y="137"/>
                  </a:lnTo>
                  <a:lnTo>
                    <a:pt x="0" y="152"/>
                  </a:lnTo>
                  <a:lnTo>
                    <a:pt x="0" y="170"/>
                  </a:lnTo>
                  <a:lnTo>
                    <a:pt x="0" y="855"/>
                  </a:lnTo>
                  <a:lnTo>
                    <a:pt x="0" y="873"/>
                  </a:lnTo>
                  <a:lnTo>
                    <a:pt x="4" y="890"/>
                  </a:lnTo>
                  <a:lnTo>
                    <a:pt x="8" y="906"/>
                  </a:lnTo>
                  <a:lnTo>
                    <a:pt x="14" y="922"/>
                  </a:lnTo>
                  <a:lnTo>
                    <a:pt x="22" y="937"/>
                  </a:lnTo>
                  <a:lnTo>
                    <a:pt x="30" y="951"/>
                  </a:lnTo>
                  <a:lnTo>
                    <a:pt x="40" y="965"/>
                  </a:lnTo>
                  <a:lnTo>
                    <a:pt x="52" y="976"/>
                  </a:lnTo>
                  <a:lnTo>
                    <a:pt x="63" y="988"/>
                  </a:lnTo>
                  <a:lnTo>
                    <a:pt x="75" y="998"/>
                  </a:lnTo>
                  <a:lnTo>
                    <a:pt x="91" y="1006"/>
                  </a:lnTo>
                  <a:lnTo>
                    <a:pt x="105" y="1014"/>
                  </a:lnTo>
                  <a:lnTo>
                    <a:pt x="121" y="1019"/>
                  </a:lnTo>
                  <a:lnTo>
                    <a:pt x="139" y="1023"/>
                  </a:lnTo>
                  <a:lnTo>
                    <a:pt x="155" y="1027"/>
                  </a:lnTo>
                  <a:lnTo>
                    <a:pt x="172" y="1027"/>
                  </a:lnTo>
                  <a:lnTo>
                    <a:pt x="2713" y="1027"/>
                  </a:lnTo>
                  <a:lnTo>
                    <a:pt x="2731" y="1027"/>
                  </a:lnTo>
                  <a:lnTo>
                    <a:pt x="2749" y="1023"/>
                  </a:lnTo>
                  <a:lnTo>
                    <a:pt x="2764" y="1019"/>
                  </a:lnTo>
                  <a:lnTo>
                    <a:pt x="2780" y="1014"/>
                  </a:lnTo>
                  <a:lnTo>
                    <a:pt x="2794" y="1006"/>
                  </a:lnTo>
                  <a:lnTo>
                    <a:pt x="2810" y="998"/>
                  </a:lnTo>
                  <a:lnTo>
                    <a:pt x="2822" y="988"/>
                  </a:lnTo>
                  <a:lnTo>
                    <a:pt x="2836" y="976"/>
                  </a:lnTo>
                  <a:lnTo>
                    <a:pt x="2846" y="965"/>
                  </a:lnTo>
                  <a:lnTo>
                    <a:pt x="2856" y="951"/>
                  </a:lnTo>
                  <a:lnTo>
                    <a:pt x="2866" y="937"/>
                  </a:lnTo>
                  <a:lnTo>
                    <a:pt x="2871" y="922"/>
                  </a:lnTo>
                  <a:lnTo>
                    <a:pt x="2877" y="906"/>
                  </a:lnTo>
                  <a:lnTo>
                    <a:pt x="2881" y="890"/>
                  </a:lnTo>
                  <a:lnTo>
                    <a:pt x="2885" y="873"/>
                  </a:lnTo>
                  <a:lnTo>
                    <a:pt x="2885" y="855"/>
                  </a:lnTo>
                  <a:lnTo>
                    <a:pt x="2885" y="170"/>
                  </a:lnTo>
                  <a:lnTo>
                    <a:pt x="2885" y="152"/>
                  </a:lnTo>
                  <a:lnTo>
                    <a:pt x="2881" y="137"/>
                  </a:lnTo>
                  <a:lnTo>
                    <a:pt x="2877" y="119"/>
                  </a:lnTo>
                  <a:lnTo>
                    <a:pt x="2871" y="103"/>
                  </a:lnTo>
                  <a:lnTo>
                    <a:pt x="2866" y="90"/>
                  </a:lnTo>
                  <a:lnTo>
                    <a:pt x="2856" y="74"/>
                  </a:lnTo>
                  <a:lnTo>
                    <a:pt x="2846" y="62"/>
                  </a:lnTo>
                  <a:lnTo>
                    <a:pt x="2836" y="51"/>
                  </a:lnTo>
                  <a:lnTo>
                    <a:pt x="2822" y="39"/>
                  </a:lnTo>
                  <a:lnTo>
                    <a:pt x="2810" y="29"/>
                  </a:lnTo>
                  <a:lnTo>
                    <a:pt x="2794" y="21"/>
                  </a:lnTo>
                  <a:lnTo>
                    <a:pt x="2780" y="13"/>
                  </a:lnTo>
                  <a:lnTo>
                    <a:pt x="2764" y="8"/>
                  </a:lnTo>
                  <a:lnTo>
                    <a:pt x="2749" y="4"/>
                  </a:lnTo>
                  <a:lnTo>
                    <a:pt x="2731" y="0"/>
                  </a:lnTo>
                  <a:lnTo>
                    <a:pt x="2713" y="0"/>
                  </a:lnTo>
                  <a:lnTo>
                    <a:pt x="172"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70" name="Freeform 62"/>
            <p:cNvSpPr>
              <a:spLocks/>
            </p:cNvSpPr>
            <p:nvPr/>
          </p:nvSpPr>
          <p:spPr bwMode="auto">
            <a:xfrm>
              <a:off x="484" y="2579"/>
              <a:ext cx="1442" cy="514"/>
            </a:xfrm>
            <a:custGeom>
              <a:avLst/>
              <a:gdLst>
                <a:gd name="T0" fmla="*/ 77 w 2885"/>
                <a:gd name="T1" fmla="*/ 0 h 1027"/>
                <a:gd name="T2" fmla="*/ 60 w 2885"/>
                <a:gd name="T3" fmla="*/ 4 h 1027"/>
                <a:gd name="T4" fmla="*/ 45 w 2885"/>
                <a:gd name="T5" fmla="*/ 11 h 1027"/>
                <a:gd name="T6" fmla="*/ 31 w 2885"/>
                <a:gd name="T7" fmla="*/ 20 h 1027"/>
                <a:gd name="T8" fmla="*/ 20 w 2885"/>
                <a:gd name="T9" fmla="*/ 31 h 1027"/>
                <a:gd name="T10" fmla="*/ 11 w 2885"/>
                <a:gd name="T11" fmla="*/ 45 h 1027"/>
                <a:gd name="T12" fmla="*/ 4 w 2885"/>
                <a:gd name="T13" fmla="*/ 60 h 1027"/>
                <a:gd name="T14" fmla="*/ 0 w 2885"/>
                <a:gd name="T15" fmla="*/ 76 h 1027"/>
                <a:gd name="T16" fmla="*/ 0 w 2885"/>
                <a:gd name="T17" fmla="*/ 428 h 1027"/>
                <a:gd name="T18" fmla="*/ 2 w 2885"/>
                <a:gd name="T19" fmla="*/ 445 h 1027"/>
                <a:gd name="T20" fmla="*/ 7 w 2885"/>
                <a:gd name="T21" fmla="*/ 461 h 1027"/>
                <a:gd name="T22" fmla="*/ 15 w 2885"/>
                <a:gd name="T23" fmla="*/ 476 h 1027"/>
                <a:gd name="T24" fmla="*/ 26 w 2885"/>
                <a:gd name="T25" fmla="*/ 488 h 1027"/>
                <a:gd name="T26" fmla="*/ 37 w 2885"/>
                <a:gd name="T27" fmla="*/ 499 h 1027"/>
                <a:gd name="T28" fmla="*/ 52 w 2885"/>
                <a:gd name="T29" fmla="*/ 507 h 1027"/>
                <a:gd name="T30" fmla="*/ 69 w 2885"/>
                <a:gd name="T31" fmla="*/ 512 h 1027"/>
                <a:gd name="T32" fmla="*/ 86 w 2885"/>
                <a:gd name="T33" fmla="*/ 514 h 1027"/>
                <a:gd name="T34" fmla="*/ 1365 w 2885"/>
                <a:gd name="T35" fmla="*/ 514 h 1027"/>
                <a:gd name="T36" fmla="*/ 1382 w 2885"/>
                <a:gd name="T37" fmla="*/ 510 h 1027"/>
                <a:gd name="T38" fmla="*/ 1397 w 2885"/>
                <a:gd name="T39" fmla="*/ 503 h 1027"/>
                <a:gd name="T40" fmla="*/ 1411 w 2885"/>
                <a:gd name="T41" fmla="*/ 494 h 1027"/>
                <a:gd name="T42" fmla="*/ 1423 w 2885"/>
                <a:gd name="T43" fmla="*/ 483 h 1027"/>
                <a:gd name="T44" fmla="*/ 1433 w 2885"/>
                <a:gd name="T45" fmla="*/ 469 h 1027"/>
                <a:gd name="T46" fmla="*/ 1438 w 2885"/>
                <a:gd name="T47" fmla="*/ 453 h 1027"/>
                <a:gd name="T48" fmla="*/ 1442 w 2885"/>
                <a:gd name="T49" fmla="*/ 437 h 1027"/>
                <a:gd name="T50" fmla="*/ 1442 w 2885"/>
                <a:gd name="T51" fmla="*/ 85 h 1027"/>
                <a:gd name="T52" fmla="*/ 1440 w 2885"/>
                <a:gd name="T53" fmla="*/ 69 h 1027"/>
                <a:gd name="T54" fmla="*/ 1435 w 2885"/>
                <a:gd name="T55" fmla="*/ 52 h 1027"/>
                <a:gd name="T56" fmla="*/ 1428 w 2885"/>
                <a:gd name="T57" fmla="*/ 37 h 1027"/>
                <a:gd name="T58" fmla="*/ 1418 w 2885"/>
                <a:gd name="T59" fmla="*/ 26 h 1027"/>
                <a:gd name="T60" fmla="*/ 1405 w 2885"/>
                <a:gd name="T61" fmla="*/ 15 h 1027"/>
                <a:gd name="T62" fmla="*/ 1390 w 2885"/>
                <a:gd name="T63" fmla="*/ 7 h 1027"/>
                <a:gd name="T64" fmla="*/ 1374 w 2885"/>
                <a:gd name="T65" fmla="*/ 2 h 1027"/>
                <a:gd name="T66" fmla="*/ 1356 w 2885"/>
                <a:gd name="T67" fmla="*/ 0 h 10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85"/>
                <a:gd name="T103" fmla="*/ 0 h 1027"/>
                <a:gd name="T104" fmla="*/ 2885 w 2885"/>
                <a:gd name="T105" fmla="*/ 1027 h 10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85" h="1027">
                  <a:moveTo>
                    <a:pt x="172" y="0"/>
                  </a:moveTo>
                  <a:lnTo>
                    <a:pt x="155" y="0"/>
                  </a:lnTo>
                  <a:lnTo>
                    <a:pt x="139" y="4"/>
                  </a:lnTo>
                  <a:lnTo>
                    <a:pt x="121" y="8"/>
                  </a:lnTo>
                  <a:lnTo>
                    <a:pt x="105" y="13"/>
                  </a:lnTo>
                  <a:lnTo>
                    <a:pt x="91" y="21"/>
                  </a:lnTo>
                  <a:lnTo>
                    <a:pt x="75" y="29"/>
                  </a:lnTo>
                  <a:lnTo>
                    <a:pt x="63" y="39"/>
                  </a:lnTo>
                  <a:lnTo>
                    <a:pt x="52" y="51"/>
                  </a:lnTo>
                  <a:lnTo>
                    <a:pt x="40" y="62"/>
                  </a:lnTo>
                  <a:lnTo>
                    <a:pt x="30" y="74"/>
                  </a:lnTo>
                  <a:lnTo>
                    <a:pt x="22" y="90"/>
                  </a:lnTo>
                  <a:lnTo>
                    <a:pt x="14" y="103"/>
                  </a:lnTo>
                  <a:lnTo>
                    <a:pt x="8" y="119"/>
                  </a:lnTo>
                  <a:lnTo>
                    <a:pt x="4" y="137"/>
                  </a:lnTo>
                  <a:lnTo>
                    <a:pt x="0" y="152"/>
                  </a:lnTo>
                  <a:lnTo>
                    <a:pt x="0" y="170"/>
                  </a:lnTo>
                  <a:lnTo>
                    <a:pt x="0" y="855"/>
                  </a:lnTo>
                  <a:lnTo>
                    <a:pt x="0" y="873"/>
                  </a:lnTo>
                  <a:lnTo>
                    <a:pt x="4" y="890"/>
                  </a:lnTo>
                  <a:lnTo>
                    <a:pt x="8" y="906"/>
                  </a:lnTo>
                  <a:lnTo>
                    <a:pt x="14" y="922"/>
                  </a:lnTo>
                  <a:lnTo>
                    <a:pt x="22" y="937"/>
                  </a:lnTo>
                  <a:lnTo>
                    <a:pt x="30" y="951"/>
                  </a:lnTo>
                  <a:lnTo>
                    <a:pt x="40" y="965"/>
                  </a:lnTo>
                  <a:lnTo>
                    <a:pt x="52" y="976"/>
                  </a:lnTo>
                  <a:lnTo>
                    <a:pt x="63" y="988"/>
                  </a:lnTo>
                  <a:lnTo>
                    <a:pt x="75" y="998"/>
                  </a:lnTo>
                  <a:lnTo>
                    <a:pt x="91" y="1006"/>
                  </a:lnTo>
                  <a:lnTo>
                    <a:pt x="105" y="1014"/>
                  </a:lnTo>
                  <a:lnTo>
                    <a:pt x="121" y="1019"/>
                  </a:lnTo>
                  <a:lnTo>
                    <a:pt x="139" y="1023"/>
                  </a:lnTo>
                  <a:lnTo>
                    <a:pt x="155" y="1027"/>
                  </a:lnTo>
                  <a:lnTo>
                    <a:pt x="172" y="1027"/>
                  </a:lnTo>
                  <a:lnTo>
                    <a:pt x="2713" y="1027"/>
                  </a:lnTo>
                  <a:lnTo>
                    <a:pt x="2731" y="1027"/>
                  </a:lnTo>
                  <a:lnTo>
                    <a:pt x="2749" y="1023"/>
                  </a:lnTo>
                  <a:lnTo>
                    <a:pt x="2764" y="1019"/>
                  </a:lnTo>
                  <a:lnTo>
                    <a:pt x="2780" y="1014"/>
                  </a:lnTo>
                  <a:lnTo>
                    <a:pt x="2794" y="1006"/>
                  </a:lnTo>
                  <a:lnTo>
                    <a:pt x="2810" y="998"/>
                  </a:lnTo>
                  <a:lnTo>
                    <a:pt x="2822" y="988"/>
                  </a:lnTo>
                  <a:lnTo>
                    <a:pt x="2836" y="976"/>
                  </a:lnTo>
                  <a:lnTo>
                    <a:pt x="2846" y="965"/>
                  </a:lnTo>
                  <a:lnTo>
                    <a:pt x="2856" y="951"/>
                  </a:lnTo>
                  <a:lnTo>
                    <a:pt x="2866" y="937"/>
                  </a:lnTo>
                  <a:lnTo>
                    <a:pt x="2871" y="922"/>
                  </a:lnTo>
                  <a:lnTo>
                    <a:pt x="2877" y="906"/>
                  </a:lnTo>
                  <a:lnTo>
                    <a:pt x="2881" y="890"/>
                  </a:lnTo>
                  <a:lnTo>
                    <a:pt x="2885" y="873"/>
                  </a:lnTo>
                  <a:lnTo>
                    <a:pt x="2885" y="855"/>
                  </a:lnTo>
                  <a:lnTo>
                    <a:pt x="2885" y="170"/>
                  </a:lnTo>
                  <a:lnTo>
                    <a:pt x="2885" y="152"/>
                  </a:lnTo>
                  <a:lnTo>
                    <a:pt x="2881" y="137"/>
                  </a:lnTo>
                  <a:lnTo>
                    <a:pt x="2877" y="119"/>
                  </a:lnTo>
                  <a:lnTo>
                    <a:pt x="2871" y="103"/>
                  </a:lnTo>
                  <a:lnTo>
                    <a:pt x="2866" y="90"/>
                  </a:lnTo>
                  <a:lnTo>
                    <a:pt x="2856" y="74"/>
                  </a:lnTo>
                  <a:lnTo>
                    <a:pt x="2846" y="62"/>
                  </a:lnTo>
                  <a:lnTo>
                    <a:pt x="2836" y="51"/>
                  </a:lnTo>
                  <a:lnTo>
                    <a:pt x="2822" y="39"/>
                  </a:lnTo>
                  <a:lnTo>
                    <a:pt x="2810" y="29"/>
                  </a:lnTo>
                  <a:lnTo>
                    <a:pt x="2794" y="21"/>
                  </a:lnTo>
                  <a:lnTo>
                    <a:pt x="2780" y="13"/>
                  </a:lnTo>
                  <a:lnTo>
                    <a:pt x="2764" y="8"/>
                  </a:lnTo>
                  <a:lnTo>
                    <a:pt x="2749" y="4"/>
                  </a:lnTo>
                  <a:lnTo>
                    <a:pt x="2731" y="0"/>
                  </a:lnTo>
                  <a:lnTo>
                    <a:pt x="2713" y="0"/>
                  </a:lnTo>
                  <a:lnTo>
                    <a:pt x="172"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8471" name="Rectangle 63"/>
            <p:cNvSpPr>
              <a:spLocks noChangeArrowheads="1"/>
            </p:cNvSpPr>
            <p:nvPr/>
          </p:nvSpPr>
          <p:spPr bwMode="auto">
            <a:xfrm>
              <a:off x="734" y="2633"/>
              <a:ext cx="108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Condizioni: sicurezza, </a:t>
              </a:r>
              <a:endParaRPr lang="it-IT" altLang="it-IT"/>
            </a:p>
          </p:txBody>
        </p:sp>
        <p:sp>
          <p:nvSpPr>
            <p:cNvPr id="18472" name="Rectangle 64"/>
            <p:cNvSpPr>
              <a:spLocks noChangeArrowheads="1"/>
            </p:cNvSpPr>
            <p:nvPr/>
          </p:nvSpPr>
          <p:spPr bwMode="auto">
            <a:xfrm>
              <a:off x="664" y="2765"/>
              <a:ext cx="123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infrastrutture, abolizione </a:t>
              </a:r>
              <a:endParaRPr lang="it-IT" altLang="it-IT"/>
            </a:p>
          </p:txBody>
        </p:sp>
        <p:sp>
          <p:nvSpPr>
            <p:cNvPr id="18473" name="Rectangle 65"/>
            <p:cNvSpPr>
              <a:spLocks noChangeArrowheads="1"/>
            </p:cNvSpPr>
            <p:nvPr/>
          </p:nvSpPr>
          <p:spPr bwMode="auto">
            <a:xfrm>
              <a:off x="1026" y="2900"/>
              <a:ext cx="43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dazi, ecc.</a:t>
              </a:r>
              <a:endParaRPr lang="it-IT" altLang="it-IT"/>
            </a:p>
          </p:txBody>
        </p:sp>
        <p:sp>
          <p:nvSpPr>
            <p:cNvPr id="18474" name="Rectangle 66"/>
            <p:cNvSpPr>
              <a:spLocks noChangeArrowheads="1"/>
            </p:cNvSpPr>
            <p:nvPr/>
          </p:nvSpPr>
          <p:spPr bwMode="auto">
            <a:xfrm>
              <a:off x="1455" y="2900"/>
              <a:ext cx="2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 </a:t>
              </a:r>
              <a:endParaRPr lang="it-IT" altLang="it-IT"/>
            </a:p>
          </p:txBody>
        </p:sp>
      </p:grpSp>
      <p:grpSp>
        <p:nvGrpSpPr>
          <p:cNvPr id="5" name="Group 78"/>
          <p:cNvGrpSpPr>
            <a:grpSpLocks/>
          </p:cNvGrpSpPr>
          <p:nvPr/>
        </p:nvGrpSpPr>
        <p:grpSpPr bwMode="auto">
          <a:xfrm>
            <a:off x="5722938" y="4638675"/>
            <a:ext cx="1571625" cy="639763"/>
            <a:chOff x="3605" y="2922"/>
            <a:chExt cx="990" cy="403"/>
          </a:xfrm>
        </p:grpSpPr>
        <p:sp>
          <p:nvSpPr>
            <p:cNvPr id="18461" name="Freeform 47"/>
            <p:cNvSpPr>
              <a:spLocks/>
            </p:cNvSpPr>
            <p:nvPr/>
          </p:nvSpPr>
          <p:spPr bwMode="auto">
            <a:xfrm>
              <a:off x="3796" y="2971"/>
              <a:ext cx="749" cy="354"/>
            </a:xfrm>
            <a:custGeom>
              <a:avLst/>
              <a:gdLst>
                <a:gd name="T0" fmla="*/ 53 w 1498"/>
                <a:gd name="T1" fmla="*/ 0 h 708"/>
                <a:gd name="T2" fmla="*/ 42 w 1498"/>
                <a:gd name="T3" fmla="*/ 3 h 708"/>
                <a:gd name="T4" fmla="*/ 30 w 1498"/>
                <a:gd name="T5" fmla="*/ 7 h 708"/>
                <a:gd name="T6" fmla="*/ 22 w 1498"/>
                <a:gd name="T7" fmla="*/ 13 h 708"/>
                <a:gd name="T8" fmla="*/ 14 w 1498"/>
                <a:gd name="T9" fmla="*/ 22 h 708"/>
                <a:gd name="T10" fmla="*/ 7 w 1498"/>
                <a:gd name="T11" fmla="*/ 30 h 708"/>
                <a:gd name="T12" fmla="*/ 3 w 1498"/>
                <a:gd name="T13" fmla="*/ 41 h 708"/>
                <a:gd name="T14" fmla="*/ 0 w 1498"/>
                <a:gd name="T15" fmla="*/ 53 h 708"/>
                <a:gd name="T16" fmla="*/ 0 w 1498"/>
                <a:gd name="T17" fmla="*/ 296 h 708"/>
                <a:gd name="T18" fmla="*/ 1 w 1498"/>
                <a:gd name="T19" fmla="*/ 307 h 708"/>
                <a:gd name="T20" fmla="*/ 5 w 1498"/>
                <a:gd name="T21" fmla="*/ 318 h 708"/>
                <a:gd name="T22" fmla="*/ 10 w 1498"/>
                <a:gd name="T23" fmla="*/ 329 h 708"/>
                <a:gd name="T24" fmla="*/ 18 w 1498"/>
                <a:gd name="T25" fmla="*/ 337 h 708"/>
                <a:gd name="T26" fmla="*/ 27 w 1498"/>
                <a:gd name="T27" fmla="*/ 345 h 708"/>
                <a:gd name="T28" fmla="*/ 37 w 1498"/>
                <a:gd name="T29" fmla="*/ 350 h 708"/>
                <a:gd name="T30" fmla="*/ 47 w 1498"/>
                <a:gd name="T31" fmla="*/ 353 h 708"/>
                <a:gd name="T32" fmla="*/ 59 w 1498"/>
                <a:gd name="T33" fmla="*/ 354 h 708"/>
                <a:gd name="T34" fmla="*/ 696 w 1498"/>
                <a:gd name="T35" fmla="*/ 354 h 708"/>
                <a:gd name="T36" fmla="*/ 708 w 1498"/>
                <a:gd name="T37" fmla="*/ 351 h 708"/>
                <a:gd name="T38" fmla="*/ 719 w 1498"/>
                <a:gd name="T39" fmla="*/ 348 h 708"/>
                <a:gd name="T40" fmla="*/ 728 w 1498"/>
                <a:gd name="T41" fmla="*/ 341 h 708"/>
                <a:gd name="T42" fmla="*/ 735 w 1498"/>
                <a:gd name="T43" fmla="*/ 333 h 708"/>
                <a:gd name="T44" fmla="*/ 742 w 1498"/>
                <a:gd name="T45" fmla="*/ 324 h 708"/>
                <a:gd name="T46" fmla="*/ 746 w 1498"/>
                <a:gd name="T47" fmla="*/ 313 h 708"/>
                <a:gd name="T48" fmla="*/ 749 w 1498"/>
                <a:gd name="T49" fmla="*/ 302 h 708"/>
                <a:gd name="T50" fmla="*/ 749 w 1498"/>
                <a:gd name="T51" fmla="*/ 58 h 708"/>
                <a:gd name="T52" fmla="*/ 748 w 1498"/>
                <a:gd name="T53" fmla="*/ 47 h 708"/>
                <a:gd name="T54" fmla="*/ 744 w 1498"/>
                <a:gd name="T55" fmla="*/ 36 h 708"/>
                <a:gd name="T56" fmla="*/ 739 w 1498"/>
                <a:gd name="T57" fmla="*/ 26 h 708"/>
                <a:gd name="T58" fmla="*/ 732 w 1498"/>
                <a:gd name="T59" fmla="*/ 18 h 708"/>
                <a:gd name="T60" fmla="*/ 724 w 1498"/>
                <a:gd name="T61" fmla="*/ 10 h 708"/>
                <a:gd name="T62" fmla="*/ 713 w 1498"/>
                <a:gd name="T63" fmla="*/ 5 h 708"/>
                <a:gd name="T64" fmla="*/ 702 w 1498"/>
                <a:gd name="T65" fmla="*/ 1 h 708"/>
                <a:gd name="T66" fmla="*/ 690 w 1498"/>
                <a:gd name="T67" fmla="*/ 0 h 7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98"/>
                <a:gd name="T103" fmla="*/ 0 h 708"/>
                <a:gd name="T104" fmla="*/ 1498 w 1498"/>
                <a:gd name="T105" fmla="*/ 708 h 7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98" h="708">
                  <a:moveTo>
                    <a:pt x="119" y="0"/>
                  </a:moveTo>
                  <a:lnTo>
                    <a:pt x="107" y="0"/>
                  </a:lnTo>
                  <a:lnTo>
                    <a:pt x="95" y="2"/>
                  </a:lnTo>
                  <a:lnTo>
                    <a:pt x="83" y="6"/>
                  </a:lnTo>
                  <a:lnTo>
                    <a:pt x="73" y="10"/>
                  </a:lnTo>
                  <a:lnTo>
                    <a:pt x="61" y="14"/>
                  </a:lnTo>
                  <a:lnTo>
                    <a:pt x="54" y="19"/>
                  </a:lnTo>
                  <a:lnTo>
                    <a:pt x="44" y="27"/>
                  </a:lnTo>
                  <a:lnTo>
                    <a:pt x="36" y="35"/>
                  </a:lnTo>
                  <a:lnTo>
                    <a:pt x="28" y="43"/>
                  </a:lnTo>
                  <a:lnTo>
                    <a:pt x="20" y="53"/>
                  </a:lnTo>
                  <a:lnTo>
                    <a:pt x="14" y="61"/>
                  </a:lnTo>
                  <a:lnTo>
                    <a:pt x="10" y="72"/>
                  </a:lnTo>
                  <a:lnTo>
                    <a:pt x="6" y="82"/>
                  </a:lnTo>
                  <a:lnTo>
                    <a:pt x="2" y="94"/>
                  </a:lnTo>
                  <a:lnTo>
                    <a:pt x="0" y="106"/>
                  </a:lnTo>
                  <a:lnTo>
                    <a:pt x="0" y="117"/>
                  </a:lnTo>
                  <a:lnTo>
                    <a:pt x="0" y="591"/>
                  </a:lnTo>
                  <a:lnTo>
                    <a:pt x="0" y="603"/>
                  </a:lnTo>
                  <a:lnTo>
                    <a:pt x="2" y="614"/>
                  </a:lnTo>
                  <a:lnTo>
                    <a:pt x="6" y="626"/>
                  </a:lnTo>
                  <a:lnTo>
                    <a:pt x="10" y="636"/>
                  </a:lnTo>
                  <a:lnTo>
                    <a:pt x="14" y="648"/>
                  </a:lnTo>
                  <a:lnTo>
                    <a:pt x="20" y="657"/>
                  </a:lnTo>
                  <a:lnTo>
                    <a:pt x="28" y="665"/>
                  </a:lnTo>
                  <a:lnTo>
                    <a:pt x="36" y="673"/>
                  </a:lnTo>
                  <a:lnTo>
                    <a:pt x="44" y="681"/>
                  </a:lnTo>
                  <a:lnTo>
                    <a:pt x="54" y="689"/>
                  </a:lnTo>
                  <a:lnTo>
                    <a:pt x="61" y="695"/>
                  </a:lnTo>
                  <a:lnTo>
                    <a:pt x="73" y="699"/>
                  </a:lnTo>
                  <a:lnTo>
                    <a:pt x="83" y="702"/>
                  </a:lnTo>
                  <a:lnTo>
                    <a:pt x="95" y="706"/>
                  </a:lnTo>
                  <a:lnTo>
                    <a:pt x="107" y="708"/>
                  </a:lnTo>
                  <a:lnTo>
                    <a:pt x="119" y="708"/>
                  </a:lnTo>
                  <a:lnTo>
                    <a:pt x="1379" y="708"/>
                  </a:lnTo>
                  <a:lnTo>
                    <a:pt x="1391" y="708"/>
                  </a:lnTo>
                  <a:lnTo>
                    <a:pt x="1403" y="706"/>
                  </a:lnTo>
                  <a:lnTo>
                    <a:pt x="1415" y="702"/>
                  </a:lnTo>
                  <a:lnTo>
                    <a:pt x="1425" y="699"/>
                  </a:lnTo>
                  <a:lnTo>
                    <a:pt x="1437" y="695"/>
                  </a:lnTo>
                  <a:lnTo>
                    <a:pt x="1447" y="689"/>
                  </a:lnTo>
                  <a:lnTo>
                    <a:pt x="1455" y="681"/>
                  </a:lnTo>
                  <a:lnTo>
                    <a:pt x="1463" y="673"/>
                  </a:lnTo>
                  <a:lnTo>
                    <a:pt x="1470" y="665"/>
                  </a:lnTo>
                  <a:lnTo>
                    <a:pt x="1478" y="657"/>
                  </a:lnTo>
                  <a:lnTo>
                    <a:pt x="1484" y="648"/>
                  </a:lnTo>
                  <a:lnTo>
                    <a:pt x="1488" y="636"/>
                  </a:lnTo>
                  <a:lnTo>
                    <a:pt x="1492" y="626"/>
                  </a:lnTo>
                  <a:lnTo>
                    <a:pt x="1496" y="614"/>
                  </a:lnTo>
                  <a:lnTo>
                    <a:pt x="1498" y="603"/>
                  </a:lnTo>
                  <a:lnTo>
                    <a:pt x="1498" y="591"/>
                  </a:lnTo>
                  <a:lnTo>
                    <a:pt x="1498" y="117"/>
                  </a:lnTo>
                  <a:lnTo>
                    <a:pt x="1498" y="106"/>
                  </a:lnTo>
                  <a:lnTo>
                    <a:pt x="1496" y="94"/>
                  </a:lnTo>
                  <a:lnTo>
                    <a:pt x="1492" y="82"/>
                  </a:lnTo>
                  <a:lnTo>
                    <a:pt x="1488" y="72"/>
                  </a:lnTo>
                  <a:lnTo>
                    <a:pt x="1484" y="61"/>
                  </a:lnTo>
                  <a:lnTo>
                    <a:pt x="1478" y="53"/>
                  </a:lnTo>
                  <a:lnTo>
                    <a:pt x="1470" y="43"/>
                  </a:lnTo>
                  <a:lnTo>
                    <a:pt x="1463" y="35"/>
                  </a:lnTo>
                  <a:lnTo>
                    <a:pt x="1455" y="27"/>
                  </a:lnTo>
                  <a:lnTo>
                    <a:pt x="1447" y="19"/>
                  </a:lnTo>
                  <a:lnTo>
                    <a:pt x="1437" y="14"/>
                  </a:lnTo>
                  <a:lnTo>
                    <a:pt x="1425" y="10"/>
                  </a:lnTo>
                  <a:lnTo>
                    <a:pt x="1415" y="6"/>
                  </a:lnTo>
                  <a:lnTo>
                    <a:pt x="1403" y="2"/>
                  </a:lnTo>
                  <a:lnTo>
                    <a:pt x="1391" y="0"/>
                  </a:lnTo>
                  <a:lnTo>
                    <a:pt x="1379" y="0"/>
                  </a:lnTo>
                  <a:lnTo>
                    <a:pt x="11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62" name="Freeform 48"/>
            <p:cNvSpPr>
              <a:spLocks/>
            </p:cNvSpPr>
            <p:nvPr/>
          </p:nvSpPr>
          <p:spPr bwMode="auto">
            <a:xfrm>
              <a:off x="3846" y="2922"/>
              <a:ext cx="749" cy="354"/>
            </a:xfrm>
            <a:custGeom>
              <a:avLst/>
              <a:gdLst>
                <a:gd name="T0" fmla="*/ 53 w 1498"/>
                <a:gd name="T1" fmla="*/ 0 h 708"/>
                <a:gd name="T2" fmla="*/ 42 w 1498"/>
                <a:gd name="T3" fmla="*/ 3 h 708"/>
                <a:gd name="T4" fmla="*/ 31 w 1498"/>
                <a:gd name="T5" fmla="*/ 7 h 708"/>
                <a:gd name="T6" fmla="*/ 22 w 1498"/>
                <a:gd name="T7" fmla="*/ 13 h 708"/>
                <a:gd name="T8" fmla="*/ 14 w 1498"/>
                <a:gd name="T9" fmla="*/ 22 h 708"/>
                <a:gd name="T10" fmla="*/ 7 w 1498"/>
                <a:gd name="T11" fmla="*/ 30 h 708"/>
                <a:gd name="T12" fmla="*/ 3 w 1498"/>
                <a:gd name="T13" fmla="*/ 41 h 708"/>
                <a:gd name="T14" fmla="*/ 0 w 1498"/>
                <a:gd name="T15" fmla="*/ 53 h 708"/>
                <a:gd name="T16" fmla="*/ 0 w 1498"/>
                <a:gd name="T17" fmla="*/ 296 h 708"/>
                <a:gd name="T18" fmla="*/ 1 w 1498"/>
                <a:gd name="T19" fmla="*/ 308 h 708"/>
                <a:gd name="T20" fmla="*/ 5 w 1498"/>
                <a:gd name="T21" fmla="*/ 318 h 708"/>
                <a:gd name="T22" fmla="*/ 10 w 1498"/>
                <a:gd name="T23" fmla="*/ 329 h 708"/>
                <a:gd name="T24" fmla="*/ 18 w 1498"/>
                <a:gd name="T25" fmla="*/ 337 h 708"/>
                <a:gd name="T26" fmla="*/ 27 w 1498"/>
                <a:gd name="T27" fmla="*/ 345 h 708"/>
                <a:gd name="T28" fmla="*/ 37 w 1498"/>
                <a:gd name="T29" fmla="*/ 350 h 708"/>
                <a:gd name="T30" fmla="*/ 47 w 1498"/>
                <a:gd name="T31" fmla="*/ 353 h 708"/>
                <a:gd name="T32" fmla="*/ 59 w 1498"/>
                <a:gd name="T33" fmla="*/ 354 h 708"/>
                <a:gd name="T34" fmla="*/ 696 w 1498"/>
                <a:gd name="T35" fmla="*/ 354 h 708"/>
                <a:gd name="T36" fmla="*/ 708 w 1498"/>
                <a:gd name="T37" fmla="*/ 352 h 708"/>
                <a:gd name="T38" fmla="*/ 719 w 1498"/>
                <a:gd name="T39" fmla="*/ 348 h 708"/>
                <a:gd name="T40" fmla="*/ 728 w 1498"/>
                <a:gd name="T41" fmla="*/ 341 h 708"/>
                <a:gd name="T42" fmla="*/ 736 w 1498"/>
                <a:gd name="T43" fmla="*/ 333 h 708"/>
                <a:gd name="T44" fmla="*/ 742 w 1498"/>
                <a:gd name="T45" fmla="*/ 324 h 708"/>
                <a:gd name="T46" fmla="*/ 746 w 1498"/>
                <a:gd name="T47" fmla="*/ 313 h 708"/>
                <a:gd name="T48" fmla="*/ 749 w 1498"/>
                <a:gd name="T49" fmla="*/ 302 h 708"/>
                <a:gd name="T50" fmla="*/ 749 w 1498"/>
                <a:gd name="T51" fmla="*/ 58 h 708"/>
                <a:gd name="T52" fmla="*/ 748 w 1498"/>
                <a:gd name="T53" fmla="*/ 47 h 708"/>
                <a:gd name="T54" fmla="*/ 744 w 1498"/>
                <a:gd name="T55" fmla="*/ 36 h 708"/>
                <a:gd name="T56" fmla="*/ 739 w 1498"/>
                <a:gd name="T57" fmla="*/ 26 h 708"/>
                <a:gd name="T58" fmla="*/ 732 w 1498"/>
                <a:gd name="T59" fmla="*/ 18 h 708"/>
                <a:gd name="T60" fmla="*/ 724 w 1498"/>
                <a:gd name="T61" fmla="*/ 10 h 708"/>
                <a:gd name="T62" fmla="*/ 713 w 1498"/>
                <a:gd name="T63" fmla="*/ 5 h 708"/>
                <a:gd name="T64" fmla="*/ 702 w 1498"/>
                <a:gd name="T65" fmla="*/ 1 h 708"/>
                <a:gd name="T66" fmla="*/ 690 w 1498"/>
                <a:gd name="T67" fmla="*/ 0 h 7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98"/>
                <a:gd name="T103" fmla="*/ 0 h 708"/>
                <a:gd name="T104" fmla="*/ 1498 w 1498"/>
                <a:gd name="T105" fmla="*/ 708 h 7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98" h="708">
                  <a:moveTo>
                    <a:pt x="119" y="0"/>
                  </a:moveTo>
                  <a:lnTo>
                    <a:pt x="107" y="0"/>
                  </a:lnTo>
                  <a:lnTo>
                    <a:pt x="95" y="2"/>
                  </a:lnTo>
                  <a:lnTo>
                    <a:pt x="83" y="6"/>
                  </a:lnTo>
                  <a:lnTo>
                    <a:pt x="73" y="10"/>
                  </a:lnTo>
                  <a:lnTo>
                    <a:pt x="62" y="14"/>
                  </a:lnTo>
                  <a:lnTo>
                    <a:pt x="54" y="20"/>
                  </a:lnTo>
                  <a:lnTo>
                    <a:pt x="44" y="27"/>
                  </a:lnTo>
                  <a:lnTo>
                    <a:pt x="36" y="35"/>
                  </a:lnTo>
                  <a:lnTo>
                    <a:pt x="28" y="43"/>
                  </a:lnTo>
                  <a:lnTo>
                    <a:pt x="20" y="53"/>
                  </a:lnTo>
                  <a:lnTo>
                    <a:pt x="14" y="61"/>
                  </a:lnTo>
                  <a:lnTo>
                    <a:pt x="10" y="72"/>
                  </a:lnTo>
                  <a:lnTo>
                    <a:pt x="6" y="82"/>
                  </a:lnTo>
                  <a:lnTo>
                    <a:pt x="2" y="94"/>
                  </a:lnTo>
                  <a:lnTo>
                    <a:pt x="0" y="106"/>
                  </a:lnTo>
                  <a:lnTo>
                    <a:pt x="0" y="117"/>
                  </a:lnTo>
                  <a:lnTo>
                    <a:pt x="0" y="591"/>
                  </a:lnTo>
                  <a:lnTo>
                    <a:pt x="0" y="603"/>
                  </a:lnTo>
                  <a:lnTo>
                    <a:pt x="2" y="615"/>
                  </a:lnTo>
                  <a:lnTo>
                    <a:pt x="6" y="626"/>
                  </a:lnTo>
                  <a:lnTo>
                    <a:pt x="10" y="636"/>
                  </a:lnTo>
                  <a:lnTo>
                    <a:pt x="14" y="648"/>
                  </a:lnTo>
                  <a:lnTo>
                    <a:pt x="20" y="658"/>
                  </a:lnTo>
                  <a:lnTo>
                    <a:pt x="28" y="665"/>
                  </a:lnTo>
                  <a:lnTo>
                    <a:pt x="36" y="673"/>
                  </a:lnTo>
                  <a:lnTo>
                    <a:pt x="44" y="681"/>
                  </a:lnTo>
                  <a:lnTo>
                    <a:pt x="54" y="689"/>
                  </a:lnTo>
                  <a:lnTo>
                    <a:pt x="62" y="695"/>
                  </a:lnTo>
                  <a:lnTo>
                    <a:pt x="73" y="699"/>
                  </a:lnTo>
                  <a:lnTo>
                    <a:pt x="83" y="703"/>
                  </a:lnTo>
                  <a:lnTo>
                    <a:pt x="95" y="706"/>
                  </a:lnTo>
                  <a:lnTo>
                    <a:pt x="107" y="708"/>
                  </a:lnTo>
                  <a:lnTo>
                    <a:pt x="119" y="708"/>
                  </a:lnTo>
                  <a:lnTo>
                    <a:pt x="1379" y="708"/>
                  </a:lnTo>
                  <a:lnTo>
                    <a:pt x="1391" y="708"/>
                  </a:lnTo>
                  <a:lnTo>
                    <a:pt x="1403" y="706"/>
                  </a:lnTo>
                  <a:lnTo>
                    <a:pt x="1415" y="703"/>
                  </a:lnTo>
                  <a:lnTo>
                    <a:pt x="1425" y="699"/>
                  </a:lnTo>
                  <a:lnTo>
                    <a:pt x="1437" y="695"/>
                  </a:lnTo>
                  <a:lnTo>
                    <a:pt x="1447" y="689"/>
                  </a:lnTo>
                  <a:lnTo>
                    <a:pt x="1455" y="681"/>
                  </a:lnTo>
                  <a:lnTo>
                    <a:pt x="1463" y="673"/>
                  </a:lnTo>
                  <a:lnTo>
                    <a:pt x="1471" y="665"/>
                  </a:lnTo>
                  <a:lnTo>
                    <a:pt x="1478" y="658"/>
                  </a:lnTo>
                  <a:lnTo>
                    <a:pt x="1484" y="648"/>
                  </a:lnTo>
                  <a:lnTo>
                    <a:pt x="1488" y="636"/>
                  </a:lnTo>
                  <a:lnTo>
                    <a:pt x="1492" y="626"/>
                  </a:lnTo>
                  <a:lnTo>
                    <a:pt x="1496" y="615"/>
                  </a:lnTo>
                  <a:lnTo>
                    <a:pt x="1498" y="603"/>
                  </a:lnTo>
                  <a:lnTo>
                    <a:pt x="1498" y="591"/>
                  </a:lnTo>
                  <a:lnTo>
                    <a:pt x="1498" y="117"/>
                  </a:lnTo>
                  <a:lnTo>
                    <a:pt x="1498" y="106"/>
                  </a:lnTo>
                  <a:lnTo>
                    <a:pt x="1496" y="94"/>
                  </a:lnTo>
                  <a:lnTo>
                    <a:pt x="1492" y="82"/>
                  </a:lnTo>
                  <a:lnTo>
                    <a:pt x="1488" y="72"/>
                  </a:lnTo>
                  <a:lnTo>
                    <a:pt x="1484" y="61"/>
                  </a:lnTo>
                  <a:lnTo>
                    <a:pt x="1478" y="53"/>
                  </a:lnTo>
                  <a:lnTo>
                    <a:pt x="1471" y="43"/>
                  </a:lnTo>
                  <a:lnTo>
                    <a:pt x="1463" y="35"/>
                  </a:lnTo>
                  <a:lnTo>
                    <a:pt x="1455" y="27"/>
                  </a:lnTo>
                  <a:lnTo>
                    <a:pt x="1447" y="20"/>
                  </a:lnTo>
                  <a:lnTo>
                    <a:pt x="1437" y="14"/>
                  </a:lnTo>
                  <a:lnTo>
                    <a:pt x="1425" y="10"/>
                  </a:lnTo>
                  <a:lnTo>
                    <a:pt x="1415" y="6"/>
                  </a:lnTo>
                  <a:lnTo>
                    <a:pt x="1403" y="2"/>
                  </a:lnTo>
                  <a:lnTo>
                    <a:pt x="1391" y="0"/>
                  </a:lnTo>
                  <a:lnTo>
                    <a:pt x="1379" y="0"/>
                  </a:lnTo>
                  <a:lnTo>
                    <a:pt x="119"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63" name="Freeform 49"/>
            <p:cNvSpPr>
              <a:spLocks/>
            </p:cNvSpPr>
            <p:nvPr/>
          </p:nvSpPr>
          <p:spPr bwMode="auto">
            <a:xfrm>
              <a:off x="3846" y="2922"/>
              <a:ext cx="749" cy="354"/>
            </a:xfrm>
            <a:custGeom>
              <a:avLst/>
              <a:gdLst>
                <a:gd name="T0" fmla="*/ 53 w 1498"/>
                <a:gd name="T1" fmla="*/ 0 h 708"/>
                <a:gd name="T2" fmla="*/ 42 w 1498"/>
                <a:gd name="T3" fmla="*/ 3 h 708"/>
                <a:gd name="T4" fmla="*/ 31 w 1498"/>
                <a:gd name="T5" fmla="*/ 7 h 708"/>
                <a:gd name="T6" fmla="*/ 22 w 1498"/>
                <a:gd name="T7" fmla="*/ 13 h 708"/>
                <a:gd name="T8" fmla="*/ 14 w 1498"/>
                <a:gd name="T9" fmla="*/ 22 h 708"/>
                <a:gd name="T10" fmla="*/ 7 w 1498"/>
                <a:gd name="T11" fmla="*/ 30 h 708"/>
                <a:gd name="T12" fmla="*/ 3 w 1498"/>
                <a:gd name="T13" fmla="*/ 41 h 708"/>
                <a:gd name="T14" fmla="*/ 0 w 1498"/>
                <a:gd name="T15" fmla="*/ 53 h 708"/>
                <a:gd name="T16" fmla="*/ 0 w 1498"/>
                <a:gd name="T17" fmla="*/ 296 h 708"/>
                <a:gd name="T18" fmla="*/ 1 w 1498"/>
                <a:gd name="T19" fmla="*/ 308 h 708"/>
                <a:gd name="T20" fmla="*/ 5 w 1498"/>
                <a:gd name="T21" fmla="*/ 318 h 708"/>
                <a:gd name="T22" fmla="*/ 10 w 1498"/>
                <a:gd name="T23" fmla="*/ 329 h 708"/>
                <a:gd name="T24" fmla="*/ 18 w 1498"/>
                <a:gd name="T25" fmla="*/ 337 h 708"/>
                <a:gd name="T26" fmla="*/ 27 w 1498"/>
                <a:gd name="T27" fmla="*/ 345 h 708"/>
                <a:gd name="T28" fmla="*/ 37 w 1498"/>
                <a:gd name="T29" fmla="*/ 350 h 708"/>
                <a:gd name="T30" fmla="*/ 47 w 1498"/>
                <a:gd name="T31" fmla="*/ 353 h 708"/>
                <a:gd name="T32" fmla="*/ 59 w 1498"/>
                <a:gd name="T33" fmla="*/ 354 h 708"/>
                <a:gd name="T34" fmla="*/ 696 w 1498"/>
                <a:gd name="T35" fmla="*/ 354 h 708"/>
                <a:gd name="T36" fmla="*/ 708 w 1498"/>
                <a:gd name="T37" fmla="*/ 352 h 708"/>
                <a:gd name="T38" fmla="*/ 719 w 1498"/>
                <a:gd name="T39" fmla="*/ 348 h 708"/>
                <a:gd name="T40" fmla="*/ 728 w 1498"/>
                <a:gd name="T41" fmla="*/ 341 h 708"/>
                <a:gd name="T42" fmla="*/ 736 w 1498"/>
                <a:gd name="T43" fmla="*/ 333 h 708"/>
                <a:gd name="T44" fmla="*/ 742 w 1498"/>
                <a:gd name="T45" fmla="*/ 324 h 708"/>
                <a:gd name="T46" fmla="*/ 746 w 1498"/>
                <a:gd name="T47" fmla="*/ 313 h 708"/>
                <a:gd name="T48" fmla="*/ 749 w 1498"/>
                <a:gd name="T49" fmla="*/ 302 h 708"/>
                <a:gd name="T50" fmla="*/ 749 w 1498"/>
                <a:gd name="T51" fmla="*/ 58 h 708"/>
                <a:gd name="T52" fmla="*/ 748 w 1498"/>
                <a:gd name="T53" fmla="*/ 47 h 708"/>
                <a:gd name="T54" fmla="*/ 744 w 1498"/>
                <a:gd name="T55" fmla="*/ 36 h 708"/>
                <a:gd name="T56" fmla="*/ 739 w 1498"/>
                <a:gd name="T57" fmla="*/ 26 h 708"/>
                <a:gd name="T58" fmla="*/ 732 w 1498"/>
                <a:gd name="T59" fmla="*/ 18 h 708"/>
                <a:gd name="T60" fmla="*/ 724 w 1498"/>
                <a:gd name="T61" fmla="*/ 10 h 708"/>
                <a:gd name="T62" fmla="*/ 713 w 1498"/>
                <a:gd name="T63" fmla="*/ 5 h 708"/>
                <a:gd name="T64" fmla="*/ 702 w 1498"/>
                <a:gd name="T65" fmla="*/ 1 h 708"/>
                <a:gd name="T66" fmla="*/ 690 w 1498"/>
                <a:gd name="T67" fmla="*/ 0 h 7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98"/>
                <a:gd name="T103" fmla="*/ 0 h 708"/>
                <a:gd name="T104" fmla="*/ 1498 w 1498"/>
                <a:gd name="T105" fmla="*/ 708 h 7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98" h="708">
                  <a:moveTo>
                    <a:pt x="119" y="0"/>
                  </a:moveTo>
                  <a:lnTo>
                    <a:pt x="107" y="0"/>
                  </a:lnTo>
                  <a:lnTo>
                    <a:pt x="95" y="2"/>
                  </a:lnTo>
                  <a:lnTo>
                    <a:pt x="83" y="6"/>
                  </a:lnTo>
                  <a:lnTo>
                    <a:pt x="73" y="10"/>
                  </a:lnTo>
                  <a:lnTo>
                    <a:pt x="62" y="14"/>
                  </a:lnTo>
                  <a:lnTo>
                    <a:pt x="54" y="20"/>
                  </a:lnTo>
                  <a:lnTo>
                    <a:pt x="44" y="27"/>
                  </a:lnTo>
                  <a:lnTo>
                    <a:pt x="36" y="35"/>
                  </a:lnTo>
                  <a:lnTo>
                    <a:pt x="28" y="43"/>
                  </a:lnTo>
                  <a:lnTo>
                    <a:pt x="20" y="53"/>
                  </a:lnTo>
                  <a:lnTo>
                    <a:pt x="14" y="61"/>
                  </a:lnTo>
                  <a:lnTo>
                    <a:pt x="10" y="72"/>
                  </a:lnTo>
                  <a:lnTo>
                    <a:pt x="6" y="82"/>
                  </a:lnTo>
                  <a:lnTo>
                    <a:pt x="2" y="94"/>
                  </a:lnTo>
                  <a:lnTo>
                    <a:pt x="0" y="106"/>
                  </a:lnTo>
                  <a:lnTo>
                    <a:pt x="0" y="117"/>
                  </a:lnTo>
                  <a:lnTo>
                    <a:pt x="0" y="591"/>
                  </a:lnTo>
                  <a:lnTo>
                    <a:pt x="0" y="603"/>
                  </a:lnTo>
                  <a:lnTo>
                    <a:pt x="2" y="615"/>
                  </a:lnTo>
                  <a:lnTo>
                    <a:pt x="6" y="626"/>
                  </a:lnTo>
                  <a:lnTo>
                    <a:pt x="10" y="636"/>
                  </a:lnTo>
                  <a:lnTo>
                    <a:pt x="14" y="648"/>
                  </a:lnTo>
                  <a:lnTo>
                    <a:pt x="20" y="658"/>
                  </a:lnTo>
                  <a:lnTo>
                    <a:pt x="28" y="665"/>
                  </a:lnTo>
                  <a:lnTo>
                    <a:pt x="36" y="673"/>
                  </a:lnTo>
                  <a:lnTo>
                    <a:pt x="44" y="681"/>
                  </a:lnTo>
                  <a:lnTo>
                    <a:pt x="54" y="689"/>
                  </a:lnTo>
                  <a:lnTo>
                    <a:pt x="62" y="695"/>
                  </a:lnTo>
                  <a:lnTo>
                    <a:pt x="73" y="699"/>
                  </a:lnTo>
                  <a:lnTo>
                    <a:pt x="83" y="703"/>
                  </a:lnTo>
                  <a:lnTo>
                    <a:pt x="95" y="706"/>
                  </a:lnTo>
                  <a:lnTo>
                    <a:pt x="107" y="708"/>
                  </a:lnTo>
                  <a:lnTo>
                    <a:pt x="119" y="708"/>
                  </a:lnTo>
                  <a:lnTo>
                    <a:pt x="1379" y="708"/>
                  </a:lnTo>
                  <a:lnTo>
                    <a:pt x="1391" y="708"/>
                  </a:lnTo>
                  <a:lnTo>
                    <a:pt x="1403" y="706"/>
                  </a:lnTo>
                  <a:lnTo>
                    <a:pt x="1415" y="703"/>
                  </a:lnTo>
                  <a:lnTo>
                    <a:pt x="1425" y="699"/>
                  </a:lnTo>
                  <a:lnTo>
                    <a:pt x="1437" y="695"/>
                  </a:lnTo>
                  <a:lnTo>
                    <a:pt x="1447" y="689"/>
                  </a:lnTo>
                  <a:lnTo>
                    <a:pt x="1455" y="681"/>
                  </a:lnTo>
                  <a:lnTo>
                    <a:pt x="1463" y="673"/>
                  </a:lnTo>
                  <a:lnTo>
                    <a:pt x="1471" y="665"/>
                  </a:lnTo>
                  <a:lnTo>
                    <a:pt x="1478" y="658"/>
                  </a:lnTo>
                  <a:lnTo>
                    <a:pt x="1484" y="648"/>
                  </a:lnTo>
                  <a:lnTo>
                    <a:pt x="1488" y="636"/>
                  </a:lnTo>
                  <a:lnTo>
                    <a:pt x="1492" y="626"/>
                  </a:lnTo>
                  <a:lnTo>
                    <a:pt x="1496" y="615"/>
                  </a:lnTo>
                  <a:lnTo>
                    <a:pt x="1498" y="603"/>
                  </a:lnTo>
                  <a:lnTo>
                    <a:pt x="1498" y="591"/>
                  </a:lnTo>
                  <a:lnTo>
                    <a:pt x="1498" y="117"/>
                  </a:lnTo>
                  <a:lnTo>
                    <a:pt x="1498" y="106"/>
                  </a:lnTo>
                  <a:lnTo>
                    <a:pt x="1496" y="94"/>
                  </a:lnTo>
                  <a:lnTo>
                    <a:pt x="1492" y="82"/>
                  </a:lnTo>
                  <a:lnTo>
                    <a:pt x="1488" y="72"/>
                  </a:lnTo>
                  <a:lnTo>
                    <a:pt x="1484" y="61"/>
                  </a:lnTo>
                  <a:lnTo>
                    <a:pt x="1478" y="53"/>
                  </a:lnTo>
                  <a:lnTo>
                    <a:pt x="1471" y="43"/>
                  </a:lnTo>
                  <a:lnTo>
                    <a:pt x="1463" y="35"/>
                  </a:lnTo>
                  <a:lnTo>
                    <a:pt x="1455" y="27"/>
                  </a:lnTo>
                  <a:lnTo>
                    <a:pt x="1447" y="20"/>
                  </a:lnTo>
                  <a:lnTo>
                    <a:pt x="1437" y="14"/>
                  </a:lnTo>
                  <a:lnTo>
                    <a:pt x="1425" y="10"/>
                  </a:lnTo>
                  <a:lnTo>
                    <a:pt x="1415" y="6"/>
                  </a:lnTo>
                  <a:lnTo>
                    <a:pt x="1403" y="2"/>
                  </a:lnTo>
                  <a:lnTo>
                    <a:pt x="1391" y="0"/>
                  </a:lnTo>
                  <a:lnTo>
                    <a:pt x="1379" y="0"/>
                  </a:lnTo>
                  <a:lnTo>
                    <a:pt x="119"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8464" name="Rectangle 50"/>
            <p:cNvSpPr>
              <a:spLocks noChangeArrowheads="1"/>
            </p:cNvSpPr>
            <p:nvPr/>
          </p:nvSpPr>
          <p:spPr bwMode="auto">
            <a:xfrm>
              <a:off x="4193" y="2968"/>
              <a:ext cx="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latin typeface="Symbol" pitchFamily="18" charset="2"/>
                </a:rPr>
                <a:t>p</a:t>
              </a:r>
              <a:endParaRPr lang="it-IT" altLang="it-IT"/>
            </a:p>
          </p:txBody>
        </p:sp>
        <p:sp>
          <p:nvSpPr>
            <p:cNvPr id="18465" name="Rectangle 51"/>
            <p:cNvSpPr>
              <a:spLocks noChangeArrowheads="1"/>
            </p:cNvSpPr>
            <p:nvPr/>
          </p:nvSpPr>
          <p:spPr bwMode="auto">
            <a:xfrm>
              <a:off x="4244" y="2980"/>
              <a:ext cx="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i="1">
                  <a:solidFill>
                    <a:srgbClr val="000000"/>
                  </a:solidFill>
                </a:rPr>
                <a:t>L</a:t>
              </a:r>
              <a:endParaRPr lang="it-IT" altLang="it-IT"/>
            </a:p>
          </p:txBody>
        </p:sp>
        <p:sp>
          <p:nvSpPr>
            <p:cNvPr id="18466" name="Rectangle 52"/>
            <p:cNvSpPr>
              <a:spLocks noChangeArrowheads="1"/>
            </p:cNvSpPr>
            <p:nvPr/>
          </p:nvSpPr>
          <p:spPr bwMode="auto">
            <a:xfrm>
              <a:off x="4308" y="2995"/>
              <a:ext cx="2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200" i="1">
                  <a:solidFill>
                    <a:srgbClr val="000000"/>
                  </a:solidFill>
                </a:rPr>
                <a:t> </a:t>
              </a:r>
              <a:endParaRPr lang="it-IT" altLang="it-IT"/>
            </a:p>
          </p:txBody>
        </p:sp>
        <p:sp>
          <p:nvSpPr>
            <p:cNvPr id="18467" name="Freeform 67"/>
            <p:cNvSpPr>
              <a:spLocks noEditPoints="1"/>
            </p:cNvSpPr>
            <p:nvPr/>
          </p:nvSpPr>
          <p:spPr bwMode="auto">
            <a:xfrm>
              <a:off x="3605" y="3021"/>
              <a:ext cx="223" cy="92"/>
            </a:xfrm>
            <a:custGeom>
              <a:avLst/>
              <a:gdLst>
                <a:gd name="T0" fmla="*/ 0 w 445"/>
                <a:gd name="T1" fmla="*/ 37 h 184"/>
                <a:gd name="T2" fmla="*/ 140 w 445"/>
                <a:gd name="T3" fmla="*/ 37 h 184"/>
                <a:gd name="T4" fmla="*/ 140 w 445"/>
                <a:gd name="T5" fmla="*/ 54 h 184"/>
                <a:gd name="T6" fmla="*/ 0 w 445"/>
                <a:gd name="T7" fmla="*/ 54 h 184"/>
                <a:gd name="T8" fmla="*/ 0 w 445"/>
                <a:gd name="T9" fmla="*/ 37 h 184"/>
                <a:gd name="T10" fmla="*/ 130 w 445"/>
                <a:gd name="T11" fmla="*/ 0 h 184"/>
                <a:gd name="T12" fmla="*/ 223 w 445"/>
                <a:gd name="T13" fmla="*/ 46 h 184"/>
                <a:gd name="T14" fmla="*/ 130 w 445"/>
                <a:gd name="T15" fmla="*/ 92 h 184"/>
                <a:gd name="T16" fmla="*/ 130 w 445"/>
                <a:gd name="T17" fmla="*/ 0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5"/>
                <a:gd name="T28" fmla="*/ 0 h 184"/>
                <a:gd name="T29" fmla="*/ 445 w 445"/>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5" h="184">
                  <a:moveTo>
                    <a:pt x="0" y="74"/>
                  </a:moveTo>
                  <a:lnTo>
                    <a:pt x="279" y="74"/>
                  </a:lnTo>
                  <a:lnTo>
                    <a:pt x="279" y="109"/>
                  </a:lnTo>
                  <a:lnTo>
                    <a:pt x="0" y="109"/>
                  </a:lnTo>
                  <a:lnTo>
                    <a:pt x="0" y="74"/>
                  </a:lnTo>
                  <a:close/>
                  <a:moveTo>
                    <a:pt x="259" y="0"/>
                  </a:moveTo>
                  <a:lnTo>
                    <a:pt x="445" y="92"/>
                  </a:lnTo>
                  <a:lnTo>
                    <a:pt x="259" y="184"/>
                  </a:lnTo>
                  <a:lnTo>
                    <a:pt x="259" y="0"/>
                  </a:lnTo>
                  <a:close/>
                </a:path>
              </a:pathLst>
            </a:custGeom>
            <a:solidFill>
              <a:srgbClr val="000000"/>
            </a:solidFill>
            <a:ln w="1588">
              <a:solidFill>
                <a:srgbClr val="000000"/>
              </a:solidFill>
              <a:round/>
              <a:headEnd/>
              <a:tailEnd/>
            </a:ln>
          </p:spPr>
          <p:txBody>
            <a:bodyPr/>
            <a:lstStyle/>
            <a:p>
              <a:endParaRPr lang="it-IT"/>
            </a:p>
          </p:txBody>
        </p:sp>
      </p:grpSp>
      <p:grpSp>
        <p:nvGrpSpPr>
          <p:cNvPr id="6" name="Group 80"/>
          <p:cNvGrpSpPr>
            <a:grpSpLocks/>
          </p:cNvGrpSpPr>
          <p:nvPr/>
        </p:nvGrpSpPr>
        <p:grpSpPr bwMode="auto">
          <a:xfrm>
            <a:off x="7283450" y="4638675"/>
            <a:ext cx="1465263" cy="601663"/>
            <a:chOff x="4588" y="2922"/>
            <a:chExt cx="923" cy="379"/>
          </a:xfrm>
        </p:grpSpPr>
        <p:sp>
          <p:nvSpPr>
            <p:cNvPr id="18455" name="Freeform 53"/>
            <p:cNvSpPr>
              <a:spLocks/>
            </p:cNvSpPr>
            <p:nvPr/>
          </p:nvSpPr>
          <p:spPr bwMode="auto">
            <a:xfrm>
              <a:off x="4688" y="2971"/>
              <a:ext cx="774" cy="330"/>
            </a:xfrm>
            <a:custGeom>
              <a:avLst/>
              <a:gdLst>
                <a:gd name="T0" fmla="*/ 50 w 1547"/>
                <a:gd name="T1" fmla="*/ 0 h 659"/>
                <a:gd name="T2" fmla="*/ 39 w 1547"/>
                <a:gd name="T3" fmla="*/ 3 h 659"/>
                <a:gd name="T4" fmla="*/ 29 w 1547"/>
                <a:gd name="T5" fmla="*/ 7 h 659"/>
                <a:gd name="T6" fmla="*/ 20 w 1547"/>
                <a:gd name="T7" fmla="*/ 13 h 659"/>
                <a:gd name="T8" fmla="*/ 13 w 1547"/>
                <a:gd name="T9" fmla="*/ 20 h 659"/>
                <a:gd name="T10" fmla="*/ 7 w 1547"/>
                <a:gd name="T11" fmla="*/ 29 h 659"/>
                <a:gd name="T12" fmla="*/ 3 w 1547"/>
                <a:gd name="T13" fmla="*/ 38 h 659"/>
                <a:gd name="T14" fmla="*/ 0 w 1547"/>
                <a:gd name="T15" fmla="*/ 49 h 659"/>
                <a:gd name="T16" fmla="*/ 0 w 1547"/>
                <a:gd name="T17" fmla="*/ 275 h 659"/>
                <a:gd name="T18" fmla="*/ 1 w 1547"/>
                <a:gd name="T19" fmla="*/ 286 h 659"/>
                <a:gd name="T20" fmla="*/ 4 w 1547"/>
                <a:gd name="T21" fmla="*/ 297 h 659"/>
                <a:gd name="T22" fmla="*/ 10 w 1547"/>
                <a:gd name="T23" fmla="*/ 305 h 659"/>
                <a:gd name="T24" fmla="*/ 16 w 1547"/>
                <a:gd name="T25" fmla="*/ 314 h 659"/>
                <a:gd name="T26" fmla="*/ 25 w 1547"/>
                <a:gd name="T27" fmla="*/ 320 h 659"/>
                <a:gd name="T28" fmla="*/ 34 w 1547"/>
                <a:gd name="T29" fmla="*/ 326 h 659"/>
                <a:gd name="T30" fmla="*/ 45 w 1547"/>
                <a:gd name="T31" fmla="*/ 329 h 659"/>
                <a:gd name="T32" fmla="*/ 56 w 1547"/>
                <a:gd name="T33" fmla="*/ 330 h 659"/>
                <a:gd name="T34" fmla="*/ 724 w 1547"/>
                <a:gd name="T35" fmla="*/ 330 h 659"/>
                <a:gd name="T36" fmla="*/ 735 w 1547"/>
                <a:gd name="T37" fmla="*/ 328 h 659"/>
                <a:gd name="T38" fmla="*/ 745 w 1547"/>
                <a:gd name="T39" fmla="*/ 323 h 659"/>
                <a:gd name="T40" fmla="*/ 754 w 1547"/>
                <a:gd name="T41" fmla="*/ 317 h 659"/>
                <a:gd name="T42" fmla="*/ 761 w 1547"/>
                <a:gd name="T43" fmla="*/ 310 h 659"/>
                <a:gd name="T44" fmla="*/ 767 w 1547"/>
                <a:gd name="T45" fmla="*/ 302 h 659"/>
                <a:gd name="T46" fmla="*/ 772 w 1547"/>
                <a:gd name="T47" fmla="*/ 292 h 659"/>
                <a:gd name="T48" fmla="*/ 774 w 1547"/>
                <a:gd name="T49" fmla="*/ 281 h 659"/>
                <a:gd name="T50" fmla="*/ 774 w 1547"/>
                <a:gd name="T51" fmla="*/ 55 h 659"/>
                <a:gd name="T52" fmla="*/ 773 w 1547"/>
                <a:gd name="T53" fmla="*/ 44 h 659"/>
                <a:gd name="T54" fmla="*/ 770 w 1547"/>
                <a:gd name="T55" fmla="*/ 33 h 659"/>
                <a:gd name="T56" fmla="*/ 764 w 1547"/>
                <a:gd name="T57" fmla="*/ 25 h 659"/>
                <a:gd name="T58" fmla="*/ 758 w 1547"/>
                <a:gd name="T59" fmla="*/ 16 h 659"/>
                <a:gd name="T60" fmla="*/ 749 w 1547"/>
                <a:gd name="T61" fmla="*/ 10 h 659"/>
                <a:gd name="T62" fmla="*/ 740 w 1547"/>
                <a:gd name="T63" fmla="*/ 4 h 659"/>
                <a:gd name="T64" fmla="*/ 729 w 1547"/>
                <a:gd name="T65" fmla="*/ 1 h 659"/>
                <a:gd name="T66" fmla="*/ 718 w 1547"/>
                <a:gd name="T67" fmla="*/ 0 h 65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47"/>
                <a:gd name="T103" fmla="*/ 0 h 659"/>
                <a:gd name="T104" fmla="*/ 1547 w 1547"/>
                <a:gd name="T105" fmla="*/ 659 h 65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47" h="659">
                  <a:moveTo>
                    <a:pt x="111" y="0"/>
                  </a:moveTo>
                  <a:lnTo>
                    <a:pt x="99" y="0"/>
                  </a:lnTo>
                  <a:lnTo>
                    <a:pt x="89" y="2"/>
                  </a:lnTo>
                  <a:lnTo>
                    <a:pt x="77" y="6"/>
                  </a:lnTo>
                  <a:lnTo>
                    <a:pt x="67" y="8"/>
                  </a:lnTo>
                  <a:lnTo>
                    <a:pt x="57" y="14"/>
                  </a:lnTo>
                  <a:lnTo>
                    <a:pt x="49" y="19"/>
                  </a:lnTo>
                  <a:lnTo>
                    <a:pt x="39" y="25"/>
                  </a:lnTo>
                  <a:lnTo>
                    <a:pt x="31" y="31"/>
                  </a:lnTo>
                  <a:lnTo>
                    <a:pt x="25" y="39"/>
                  </a:lnTo>
                  <a:lnTo>
                    <a:pt x="19" y="49"/>
                  </a:lnTo>
                  <a:lnTo>
                    <a:pt x="13" y="57"/>
                  </a:lnTo>
                  <a:lnTo>
                    <a:pt x="7" y="66"/>
                  </a:lnTo>
                  <a:lnTo>
                    <a:pt x="6" y="76"/>
                  </a:lnTo>
                  <a:lnTo>
                    <a:pt x="2" y="88"/>
                  </a:lnTo>
                  <a:lnTo>
                    <a:pt x="0" y="98"/>
                  </a:lnTo>
                  <a:lnTo>
                    <a:pt x="0" y="109"/>
                  </a:lnTo>
                  <a:lnTo>
                    <a:pt x="0" y="550"/>
                  </a:lnTo>
                  <a:lnTo>
                    <a:pt x="0" y="562"/>
                  </a:lnTo>
                  <a:lnTo>
                    <a:pt x="2" y="571"/>
                  </a:lnTo>
                  <a:lnTo>
                    <a:pt x="6" y="583"/>
                  </a:lnTo>
                  <a:lnTo>
                    <a:pt x="7" y="593"/>
                  </a:lnTo>
                  <a:lnTo>
                    <a:pt x="13" y="603"/>
                  </a:lnTo>
                  <a:lnTo>
                    <a:pt x="19" y="610"/>
                  </a:lnTo>
                  <a:lnTo>
                    <a:pt x="25" y="620"/>
                  </a:lnTo>
                  <a:lnTo>
                    <a:pt x="31" y="628"/>
                  </a:lnTo>
                  <a:lnTo>
                    <a:pt x="39" y="634"/>
                  </a:lnTo>
                  <a:lnTo>
                    <a:pt x="49" y="640"/>
                  </a:lnTo>
                  <a:lnTo>
                    <a:pt x="57" y="646"/>
                  </a:lnTo>
                  <a:lnTo>
                    <a:pt x="67" y="652"/>
                  </a:lnTo>
                  <a:lnTo>
                    <a:pt x="77" y="655"/>
                  </a:lnTo>
                  <a:lnTo>
                    <a:pt x="89" y="657"/>
                  </a:lnTo>
                  <a:lnTo>
                    <a:pt x="99" y="659"/>
                  </a:lnTo>
                  <a:lnTo>
                    <a:pt x="111" y="659"/>
                  </a:lnTo>
                  <a:lnTo>
                    <a:pt x="1436" y="659"/>
                  </a:lnTo>
                  <a:lnTo>
                    <a:pt x="1448" y="659"/>
                  </a:lnTo>
                  <a:lnTo>
                    <a:pt x="1458" y="657"/>
                  </a:lnTo>
                  <a:lnTo>
                    <a:pt x="1470" y="655"/>
                  </a:lnTo>
                  <a:lnTo>
                    <a:pt x="1480" y="652"/>
                  </a:lnTo>
                  <a:lnTo>
                    <a:pt x="1490" y="646"/>
                  </a:lnTo>
                  <a:lnTo>
                    <a:pt x="1498" y="640"/>
                  </a:lnTo>
                  <a:lnTo>
                    <a:pt x="1508" y="634"/>
                  </a:lnTo>
                  <a:lnTo>
                    <a:pt x="1516" y="628"/>
                  </a:lnTo>
                  <a:lnTo>
                    <a:pt x="1521" y="620"/>
                  </a:lnTo>
                  <a:lnTo>
                    <a:pt x="1527" y="610"/>
                  </a:lnTo>
                  <a:lnTo>
                    <a:pt x="1533" y="603"/>
                  </a:lnTo>
                  <a:lnTo>
                    <a:pt x="1539" y="593"/>
                  </a:lnTo>
                  <a:lnTo>
                    <a:pt x="1543" y="583"/>
                  </a:lnTo>
                  <a:lnTo>
                    <a:pt x="1545" y="571"/>
                  </a:lnTo>
                  <a:lnTo>
                    <a:pt x="1547" y="562"/>
                  </a:lnTo>
                  <a:lnTo>
                    <a:pt x="1547" y="550"/>
                  </a:lnTo>
                  <a:lnTo>
                    <a:pt x="1547" y="109"/>
                  </a:lnTo>
                  <a:lnTo>
                    <a:pt x="1547" y="98"/>
                  </a:lnTo>
                  <a:lnTo>
                    <a:pt x="1545" y="88"/>
                  </a:lnTo>
                  <a:lnTo>
                    <a:pt x="1543" y="76"/>
                  </a:lnTo>
                  <a:lnTo>
                    <a:pt x="1539" y="66"/>
                  </a:lnTo>
                  <a:lnTo>
                    <a:pt x="1533" y="57"/>
                  </a:lnTo>
                  <a:lnTo>
                    <a:pt x="1527" y="49"/>
                  </a:lnTo>
                  <a:lnTo>
                    <a:pt x="1521" y="39"/>
                  </a:lnTo>
                  <a:lnTo>
                    <a:pt x="1516" y="31"/>
                  </a:lnTo>
                  <a:lnTo>
                    <a:pt x="1508" y="25"/>
                  </a:lnTo>
                  <a:lnTo>
                    <a:pt x="1498" y="19"/>
                  </a:lnTo>
                  <a:lnTo>
                    <a:pt x="1490" y="14"/>
                  </a:lnTo>
                  <a:lnTo>
                    <a:pt x="1480" y="8"/>
                  </a:lnTo>
                  <a:lnTo>
                    <a:pt x="1470" y="6"/>
                  </a:lnTo>
                  <a:lnTo>
                    <a:pt x="1458" y="2"/>
                  </a:lnTo>
                  <a:lnTo>
                    <a:pt x="1448" y="0"/>
                  </a:lnTo>
                  <a:lnTo>
                    <a:pt x="1436" y="0"/>
                  </a:lnTo>
                  <a:lnTo>
                    <a:pt x="11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56" name="Freeform 54"/>
            <p:cNvSpPr>
              <a:spLocks/>
            </p:cNvSpPr>
            <p:nvPr/>
          </p:nvSpPr>
          <p:spPr bwMode="auto">
            <a:xfrm>
              <a:off x="4737" y="2922"/>
              <a:ext cx="774" cy="330"/>
            </a:xfrm>
            <a:custGeom>
              <a:avLst/>
              <a:gdLst>
                <a:gd name="T0" fmla="*/ 50 w 1547"/>
                <a:gd name="T1" fmla="*/ 0 h 660"/>
                <a:gd name="T2" fmla="*/ 39 w 1547"/>
                <a:gd name="T3" fmla="*/ 3 h 660"/>
                <a:gd name="T4" fmla="*/ 29 w 1547"/>
                <a:gd name="T5" fmla="*/ 7 h 660"/>
                <a:gd name="T6" fmla="*/ 20 w 1547"/>
                <a:gd name="T7" fmla="*/ 12 h 660"/>
                <a:gd name="T8" fmla="*/ 13 w 1547"/>
                <a:gd name="T9" fmla="*/ 20 h 660"/>
                <a:gd name="T10" fmla="*/ 7 w 1547"/>
                <a:gd name="T11" fmla="*/ 28 h 660"/>
                <a:gd name="T12" fmla="*/ 3 w 1547"/>
                <a:gd name="T13" fmla="*/ 38 h 660"/>
                <a:gd name="T14" fmla="*/ 0 w 1547"/>
                <a:gd name="T15" fmla="*/ 49 h 660"/>
                <a:gd name="T16" fmla="*/ 0 w 1547"/>
                <a:gd name="T17" fmla="*/ 275 h 660"/>
                <a:gd name="T18" fmla="*/ 1 w 1547"/>
                <a:gd name="T19" fmla="*/ 286 h 660"/>
                <a:gd name="T20" fmla="*/ 4 w 1547"/>
                <a:gd name="T21" fmla="*/ 297 h 660"/>
                <a:gd name="T22" fmla="*/ 10 w 1547"/>
                <a:gd name="T23" fmla="*/ 306 h 660"/>
                <a:gd name="T24" fmla="*/ 16 w 1547"/>
                <a:gd name="T25" fmla="*/ 314 h 660"/>
                <a:gd name="T26" fmla="*/ 25 w 1547"/>
                <a:gd name="T27" fmla="*/ 320 h 660"/>
                <a:gd name="T28" fmla="*/ 34 w 1547"/>
                <a:gd name="T29" fmla="*/ 326 h 660"/>
                <a:gd name="T30" fmla="*/ 45 w 1547"/>
                <a:gd name="T31" fmla="*/ 329 h 660"/>
                <a:gd name="T32" fmla="*/ 56 w 1547"/>
                <a:gd name="T33" fmla="*/ 330 h 660"/>
                <a:gd name="T34" fmla="*/ 724 w 1547"/>
                <a:gd name="T35" fmla="*/ 330 h 660"/>
                <a:gd name="T36" fmla="*/ 735 w 1547"/>
                <a:gd name="T37" fmla="*/ 328 h 660"/>
                <a:gd name="T38" fmla="*/ 745 w 1547"/>
                <a:gd name="T39" fmla="*/ 323 h 660"/>
                <a:gd name="T40" fmla="*/ 754 w 1547"/>
                <a:gd name="T41" fmla="*/ 317 h 660"/>
                <a:gd name="T42" fmla="*/ 761 w 1547"/>
                <a:gd name="T43" fmla="*/ 310 h 660"/>
                <a:gd name="T44" fmla="*/ 767 w 1547"/>
                <a:gd name="T45" fmla="*/ 302 h 660"/>
                <a:gd name="T46" fmla="*/ 772 w 1547"/>
                <a:gd name="T47" fmla="*/ 292 h 660"/>
                <a:gd name="T48" fmla="*/ 774 w 1547"/>
                <a:gd name="T49" fmla="*/ 281 h 660"/>
                <a:gd name="T50" fmla="*/ 774 w 1547"/>
                <a:gd name="T51" fmla="*/ 55 h 660"/>
                <a:gd name="T52" fmla="*/ 773 w 1547"/>
                <a:gd name="T53" fmla="*/ 44 h 660"/>
                <a:gd name="T54" fmla="*/ 770 w 1547"/>
                <a:gd name="T55" fmla="*/ 34 h 660"/>
                <a:gd name="T56" fmla="*/ 764 w 1547"/>
                <a:gd name="T57" fmla="*/ 24 h 660"/>
                <a:gd name="T58" fmla="*/ 758 w 1547"/>
                <a:gd name="T59" fmla="*/ 15 h 660"/>
                <a:gd name="T60" fmla="*/ 749 w 1547"/>
                <a:gd name="T61" fmla="*/ 10 h 660"/>
                <a:gd name="T62" fmla="*/ 740 w 1547"/>
                <a:gd name="T63" fmla="*/ 4 h 660"/>
                <a:gd name="T64" fmla="*/ 729 w 1547"/>
                <a:gd name="T65" fmla="*/ 1 h 660"/>
                <a:gd name="T66" fmla="*/ 718 w 1547"/>
                <a:gd name="T67" fmla="*/ 0 h 6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47"/>
                <a:gd name="T103" fmla="*/ 0 h 660"/>
                <a:gd name="T104" fmla="*/ 1547 w 1547"/>
                <a:gd name="T105" fmla="*/ 660 h 6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47" h="660">
                  <a:moveTo>
                    <a:pt x="111" y="0"/>
                  </a:moveTo>
                  <a:lnTo>
                    <a:pt x="99" y="0"/>
                  </a:lnTo>
                  <a:lnTo>
                    <a:pt x="89" y="2"/>
                  </a:lnTo>
                  <a:lnTo>
                    <a:pt x="77" y="6"/>
                  </a:lnTo>
                  <a:lnTo>
                    <a:pt x="67" y="8"/>
                  </a:lnTo>
                  <a:lnTo>
                    <a:pt x="57" y="14"/>
                  </a:lnTo>
                  <a:lnTo>
                    <a:pt x="49" y="20"/>
                  </a:lnTo>
                  <a:lnTo>
                    <a:pt x="39" y="25"/>
                  </a:lnTo>
                  <a:lnTo>
                    <a:pt x="31" y="31"/>
                  </a:lnTo>
                  <a:lnTo>
                    <a:pt x="25" y="39"/>
                  </a:lnTo>
                  <a:lnTo>
                    <a:pt x="19" y="49"/>
                  </a:lnTo>
                  <a:lnTo>
                    <a:pt x="14" y="57"/>
                  </a:lnTo>
                  <a:lnTo>
                    <a:pt x="8" y="67"/>
                  </a:lnTo>
                  <a:lnTo>
                    <a:pt x="6" y="76"/>
                  </a:lnTo>
                  <a:lnTo>
                    <a:pt x="2" y="88"/>
                  </a:lnTo>
                  <a:lnTo>
                    <a:pt x="0" y="98"/>
                  </a:lnTo>
                  <a:lnTo>
                    <a:pt x="0" y="110"/>
                  </a:lnTo>
                  <a:lnTo>
                    <a:pt x="0" y="550"/>
                  </a:lnTo>
                  <a:lnTo>
                    <a:pt x="0" y="562"/>
                  </a:lnTo>
                  <a:lnTo>
                    <a:pt x="2" y="571"/>
                  </a:lnTo>
                  <a:lnTo>
                    <a:pt x="6" y="583"/>
                  </a:lnTo>
                  <a:lnTo>
                    <a:pt x="8" y="593"/>
                  </a:lnTo>
                  <a:lnTo>
                    <a:pt x="14" y="603"/>
                  </a:lnTo>
                  <a:lnTo>
                    <a:pt x="19" y="611"/>
                  </a:lnTo>
                  <a:lnTo>
                    <a:pt x="25" y="620"/>
                  </a:lnTo>
                  <a:lnTo>
                    <a:pt x="31" y="628"/>
                  </a:lnTo>
                  <a:lnTo>
                    <a:pt x="39" y="634"/>
                  </a:lnTo>
                  <a:lnTo>
                    <a:pt x="49" y="640"/>
                  </a:lnTo>
                  <a:lnTo>
                    <a:pt x="57" y="646"/>
                  </a:lnTo>
                  <a:lnTo>
                    <a:pt x="67" y="652"/>
                  </a:lnTo>
                  <a:lnTo>
                    <a:pt x="77" y="656"/>
                  </a:lnTo>
                  <a:lnTo>
                    <a:pt x="89" y="658"/>
                  </a:lnTo>
                  <a:lnTo>
                    <a:pt x="99" y="660"/>
                  </a:lnTo>
                  <a:lnTo>
                    <a:pt x="111" y="660"/>
                  </a:lnTo>
                  <a:lnTo>
                    <a:pt x="1436" y="660"/>
                  </a:lnTo>
                  <a:lnTo>
                    <a:pt x="1448" y="660"/>
                  </a:lnTo>
                  <a:lnTo>
                    <a:pt x="1458" y="658"/>
                  </a:lnTo>
                  <a:lnTo>
                    <a:pt x="1470" y="656"/>
                  </a:lnTo>
                  <a:lnTo>
                    <a:pt x="1480" y="652"/>
                  </a:lnTo>
                  <a:lnTo>
                    <a:pt x="1490" y="646"/>
                  </a:lnTo>
                  <a:lnTo>
                    <a:pt x="1498" y="640"/>
                  </a:lnTo>
                  <a:lnTo>
                    <a:pt x="1508" y="634"/>
                  </a:lnTo>
                  <a:lnTo>
                    <a:pt x="1516" y="628"/>
                  </a:lnTo>
                  <a:lnTo>
                    <a:pt x="1522" y="620"/>
                  </a:lnTo>
                  <a:lnTo>
                    <a:pt x="1528" y="611"/>
                  </a:lnTo>
                  <a:lnTo>
                    <a:pt x="1533" y="603"/>
                  </a:lnTo>
                  <a:lnTo>
                    <a:pt x="1539" y="593"/>
                  </a:lnTo>
                  <a:lnTo>
                    <a:pt x="1543" y="583"/>
                  </a:lnTo>
                  <a:lnTo>
                    <a:pt x="1545" y="571"/>
                  </a:lnTo>
                  <a:lnTo>
                    <a:pt x="1547" y="562"/>
                  </a:lnTo>
                  <a:lnTo>
                    <a:pt x="1547" y="550"/>
                  </a:lnTo>
                  <a:lnTo>
                    <a:pt x="1547" y="110"/>
                  </a:lnTo>
                  <a:lnTo>
                    <a:pt x="1547" y="98"/>
                  </a:lnTo>
                  <a:lnTo>
                    <a:pt x="1545" y="88"/>
                  </a:lnTo>
                  <a:lnTo>
                    <a:pt x="1543" y="76"/>
                  </a:lnTo>
                  <a:lnTo>
                    <a:pt x="1539" y="67"/>
                  </a:lnTo>
                  <a:lnTo>
                    <a:pt x="1533" y="57"/>
                  </a:lnTo>
                  <a:lnTo>
                    <a:pt x="1528" y="49"/>
                  </a:lnTo>
                  <a:lnTo>
                    <a:pt x="1522" y="39"/>
                  </a:lnTo>
                  <a:lnTo>
                    <a:pt x="1516" y="31"/>
                  </a:lnTo>
                  <a:lnTo>
                    <a:pt x="1508" y="25"/>
                  </a:lnTo>
                  <a:lnTo>
                    <a:pt x="1498" y="20"/>
                  </a:lnTo>
                  <a:lnTo>
                    <a:pt x="1490" y="14"/>
                  </a:lnTo>
                  <a:lnTo>
                    <a:pt x="1480" y="8"/>
                  </a:lnTo>
                  <a:lnTo>
                    <a:pt x="1470" y="6"/>
                  </a:lnTo>
                  <a:lnTo>
                    <a:pt x="1458" y="2"/>
                  </a:lnTo>
                  <a:lnTo>
                    <a:pt x="1448" y="0"/>
                  </a:lnTo>
                  <a:lnTo>
                    <a:pt x="1436" y="0"/>
                  </a:lnTo>
                  <a:lnTo>
                    <a:pt x="111"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8457" name="Freeform 55"/>
            <p:cNvSpPr>
              <a:spLocks/>
            </p:cNvSpPr>
            <p:nvPr/>
          </p:nvSpPr>
          <p:spPr bwMode="auto">
            <a:xfrm>
              <a:off x="4737" y="2922"/>
              <a:ext cx="774" cy="330"/>
            </a:xfrm>
            <a:custGeom>
              <a:avLst/>
              <a:gdLst>
                <a:gd name="T0" fmla="*/ 50 w 1547"/>
                <a:gd name="T1" fmla="*/ 0 h 660"/>
                <a:gd name="T2" fmla="*/ 39 w 1547"/>
                <a:gd name="T3" fmla="*/ 3 h 660"/>
                <a:gd name="T4" fmla="*/ 29 w 1547"/>
                <a:gd name="T5" fmla="*/ 7 h 660"/>
                <a:gd name="T6" fmla="*/ 20 w 1547"/>
                <a:gd name="T7" fmla="*/ 12 h 660"/>
                <a:gd name="T8" fmla="*/ 13 w 1547"/>
                <a:gd name="T9" fmla="*/ 20 h 660"/>
                <a:gd name="T10" fmla="*/ 7 w 1547"/>
                <a:gd name="T11" fmla="*/ 28 h 660"/>
                <a:gd name="T12" fmla="*/ 3 w 1547"/>
                <a:gd name="T13" fmla="*/ 38 h 660"/>
                <a:gd name="T14" fmla="*/ 0 w 1547"/>
                <a:gd name="T15" fmla="*/ 49 h 660"/>
                <a:gd name="T16" fmla="*/ 0 w 1547"/>
                <a:gd name="T17" fmla="*/ 275 h 660"/>
                <a:gd name="T18" fmla="*/ 1 w 1547"/>
                <a:gd name="T19" fmla="*/ 286 h 660"/>
                <a:gd name="T20" fmla="*/ 4 w 1547"/>
                <a:gd name="T21" fmla="*/ 297 h 660"/>
                <a:gd name="T22" fmla="*/ 10 w 1547"/>
                <a:gd name="T23" fmla="*/ 306 h 660"/>
                <a:gd name="T24" fmla="*/ 16 w 1547"/>
                <a:gd name="T25" fmla="*/ 314 h 660"/>
                <a:gd name="T26" fmla="*/ 25 w 1547"/>
                <a:gd name="T27" fmla="*/ 320 h 660"/>
                <a:gd name="T28" fmla="*/ 34 w 1547"/>
                <a:gd name="T29" fmla="*/ 326 h 660"/>
                <a:gd name="T30" fmla="*/ 45 w 1547"/>
                <a:gd name="T31" fmla="*/ 329 h 660"/>
                <a:gd name="T32" fmla="*/ 56 w 1547"/>
                <a:gd name="T33" fmla="*/ 330 h 660"/>
                <a:gd name="T34" fmla="*/ 724 w 1547"/>
                <a:gd name="T35" fmla="*/ 330 h 660"/>
                <a:gd name="T36" fmla="*/ 735 w 1547"/>
                <a:gd name="T37" fmla="*/ 328 h 660"/>
                <a:gd name="T38" fmla="*/ 745 w 1547"/>
                <a:gd name="T39" fmla="*/ 323 h 660"/>
                <a:gd name="T40" fmla="*/ 754 w 1547"/>
                <a:gd name="T41" fmla="*/ 317 h 660"/>
                <a:gd name="T42" fmla="*/ 761 w 1547"/>
                <a:gd name="T43" fmla="*/ 310 h 660"/>
                <a:gd name="T44" fmla="*/ 767 w 1547"/>
                <a:gd name="T45" fmla="*/ 302 h 660"/>
                <a:gd name="T46" fmla="*/ 772 w 1547"/>
                <a:gd name="T47" fmla="*/ 292 h 660"/>
                <a:gd name="T48" fmla="*/ 774 w 1547"/>
                <a:gd name="T49" fmla="*/ 281 h 660"/>
                <a:gd name="T50" fmla="*/ 774 w 1547"/>
                <a:gd name="T51" fmla="*/ 55 h 660"/>
                <a:gd name="T52" fmla="*/ 773 w 1547"/>
                <a:gd name="T53" fmla="*/ 44 h 660"/>
                <a:gd name="T54" fmla="*/ 770 w 1547"/>
                <a:gd name="T55" fmla="*/ 34 h 660"/>
                <a:gd name="T56" fmla="*/ 764 w 1547"/>
                <a:gd name="T57" fmla="*/ 24 h 660"/>
                <a:gd name="T58" fmla="*/ 758 w 1547"/>
                <a:gd name="T59" fmla="*/ 15 h 660"/>
                <a:gd name="T60" fmla="*/ 749 w 1547"/>
                <a:gd name="T61" fmla="*/ 10 h 660"/>
                <a:gd name="T62" fmla="*/ 740 w 1547"/>
                <a:gd name="T63" fmla="*/ 4 h 660"/>
                <a:gd name="T64" fmla="*/ 729 w 1547"/>
                <a:gd name="T65" fmla="*/ 1 h 660"/>
                <a:gd name="T66" fmla="*/ 718 w 1547"/>
                <a:gd name="T67" fmla="*/ 0 h 6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47"/>
                <a:gd name="T103" fmla="*/ 0 h 660"/>
                <a:gd name="T104" fmla="*/ 1547 w 1547"/>
                <a:gd name="T105" fmla="*/ 660 h 6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47" h="660">
                  <a:moveTo>
                    <a:pt x="111" y="0"/>
                  </a:moveTo>
                  <a:lnTo>
                    <a:pt x="99" y="0"/>
                  </a:lnTo>
                  <a:lnTo>
                    <a:pt x="89" y="2"/>
                  </a:lnTo>
                  <a:lnTo>
                    <a:pt x="77" y="6"/>
                  </a:lnTo>
                  <a:lnTo>
                    <a:pt x="67" y="8"/>
                  </a:lnTo>
                  <a:lnTo>
                    <a:pt x="57" y="14"/>
                  </a:lnTo>
                  <a:lnTo>
                    <a:pt x="49" y="20"/>
                  </a:lnTo>
                  <a:lnTo>
                    <a:pt x="39" y="25"/>
                  </a:lnTo>
                  <a:lnTo>
                    <a:pt x="31" y="31"/>
                  </a:lnTo>
                  <a:lnTo>
                    <a:pt x="25" y="39"/>
                  </a:lnTo>
                  <a:lnTo>
                    <a:pt x="19" y="49"/>
                  </a:lnTo>
                  <a:lnTo>
                    <a:pt x="14" y="57"/>
                  </a:lnTo>
                  <a:lnTo>
                    <a:pt x="8" y="67"/>
                  </a:lnTo>
                  <a:lnTo>
                    <a:pt x="6" y="76"/>
                  </a:lnTo>
                  <a:lnTo>
                    <a:pt x="2" y="88"/>
                  </a:lnTo>
                  <a:lnTo>
                    <a:pt x="0" y="98"/>
                  </a:lnTo>
                  <a:lnTo>
                    <a:pt x="0" y="110"/>
                  </a:lnTo>
                  <a:lnTo>
                    <a:pt x="0" y="550"/>
                  </a:lnTo>
                  <a:lnTo>
                    <a:pt x="0" y="562"/>
                  </a:lnTo>
                  <a:lnTo>
                    <a:pt x="2" y="571"/>
                  </a:lnTo>
                  <a:lnTo>
                    <a:pt x="6" y="583"/>
                  </a:lnTo>
                  <a:lnTo>
                    <a:pt x="8" y="593"/>
                  </a:lnTo>
                  <a:lnTo>
                    <a:pt x="14" y="603"/>
                  </a:lnTo>
                  <a:lnTo>
                    <a:pt x="19" y="611"/>
                  </a:lnTo>
                  <a:lnTo>
                    <a:pt x="25" y="620"/>
                  </a:lnTo>
                  <a:lnTo>
                    <a:pt x="31" y="628"/>
                  </a:lnTo>
                  <a:lnTo>
                    <a:pt x="39" y="634"/>
                  </a:lnTo>
                  <a:lnTo>
                    <a:pt x="49" y="640"/>
                  </a:lnTo>
                  <a:lnTo>
                    <a:pt x="57" y="646"/>
                  </a:lnTo>
                  <a:lnTo>
                    <a:pt x="67" y="652"/>
                  </a:lnTo>
                  <a:lnTo>
                    <a:pt x="77" y="656"/>
                  </a:lnTo>
                  <a:lnTo>
                    <a:pt x="89" y="658"/>
                  </a:lnTo>
                  <a:lnTo>
                    <a:pt x="99" y="660"/>
                  </a:lnTo>
                  <a:lnTo>
                    <a:pt x="111" y="660"/>
                  </a:lnTo>
                  <a:lnTo>
                    <a:pt x="1436" y="660"/>
                  </a:lnTo>
                  <a:lnTo>
                    <a:pt x="1448" y="660"/>
                  </a:lnTo>
                  <a:lnTo>
                    <a:pt x="1458" y="658"/>
                  </a:lnTo>
                  <a:lnTo>
                    <a:pt x="1470" y="656"/>
                  </a:lnTo>
                  <a:lnTo>
                    <a:pt x="1480" y="652"/>
                  </a:lnTo>
                  <a:lnTo>
                    <a:pt x="1490" y="646"/>
                  </a:lnTo>
                  <a:lnTo>
                    <a:pt x="1498" y="640"/>
                  </a:lnTo>
                  <a:lnTo>
                    <a:pt x="1508" y="634"/>
                  </a:lnTo>
                  <a:lnTo>
                    <a:pt x="1516" y="628"/>
                  </a:lnTo>
                  <a:lnTo>
                    <a:pt x="1522" y="620"/>
                  </a:lnTo>
                  <a:lnTo>
                    <a:pt x="1528" y="611"/>
                  </a:lnTo>
                  <a:lnTo>
                    <a:pt x="1533" y="603"/>
                  </a:lnTo>
                  <a:lnTo>
                    <a:pt x="1539" y="593"/>
                  </a:lnTo>
                  <a:lnTo>
                    <a:pt x="1543" y="583"/>
                  </a:lnTo>
                  <a:lnTo>
                    <a:pt x="1545" y="571"/>
                  </a:lnTo>
                  <a:lnTo>
                    <a:pt x="1547" y="562"/>
                  </a:lnTo>
                  <a:lnTo>
                    <a:pt x="1547" y="550"/>
                  </a:lnTo>
                  <a:lnTo>
                    <a:pt x="1547" y="110"/>
                  </a:lnTo>
                  <a:lnTo>
                    <a:pt x="1547" y="98"/>
                  </a:lnTo>
                  <a:lnTo>
                    <a:pt x="1545" y="88"/>
                  </a:lnTo>
                  <a:lnTo>
                    <a:pt x="1543" y="76"/>
                  </a:lnTo>
                  <a:lnTo>
                    <a:pt x="1539" y="67"/>
                  </a:lnTo>
                  <a:lnTo>
                    <a:pt x="1533" y="57"/>
                  </a:lnTo>
                  <a:lnTo>
                    <a:pt x="1528" y="49"/>
                  </a:lnTo>
                  <a:lnTo>
                    <a:pt x="1522" y="39"/>
                  </a:lnTo>
                  <a:lnTo>
                    <a:pt x="1516" y="31"/>
                  </a:lnTo>
                  <a:lnTo>
                    <a:pt x="1508" y="25"/>
                  </a:lnTo>
                  <a:lnTo>
                    <a:pt x="1498" y="20"/>
                  </a:lnTo>
                  <a:lnTo>
                    <a:pt x="1490" y="14"/>
                  </a:lnTo>
                  <a:lnTo>
                    <a:pt x="1480" y="8"/>
                  </a:lnTo>
                  <a:lnTo>
                    <a:pt x="1470" y="6"/>
                  </a:lnTo>
                  <a:lnTo>
                    <a:pt x="1458" y="2"/>
                  </a:lnTo>
                  <a:lnTo>
                    <a:pt x="1448" y="0"/>
                  </a:lnTo>
                  <a:lnTo>
                    <a:pt x="1436" y="0"/>
                  </a:lnTo>
                  <a:lnTo>
                    <a:pt x="111"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8458" name="Rectangle 56"/>
            <p:cNvSpPr>
              <a:spLocks noChangeArrowheads="1"/>
            </p:cNvSpPr>
            <p:nvPr/>
          </p:nvSpPr>
          <p:spPr bwMode="auto">
            <a:xfrm>
              <a:off x="5059" y="2971"/>
              <a:ext cx="19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400" b="1">
                  <a:solidFill>
                    <a:srgbClr val="000000"/>
                  </a:solidFill>
                </a:rPr>
                <a:t>Y/N</a:t>
              </a:r>
              <a:endParaRPr lang="it-IT" altLang="it-IT"/>
            </a:p>
          </p:txBody>
        </p:sp>
        <p:sp>
          <p:nvSpPr>
            <p:cNvPr id="18459" name="Rectangle 57"/>
            <p:cNvSpPr>
              <a:spLocks noChangeArrowheads="1"/>
            </p:cNvSpPr>
            <p:nvPr/>
          </p:nvSpPr>
          <p:spPr bwMode="auto">
            <a:xfrm>
              <a:off x="5246" y="2988"/>
              <a:ext cx="2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sz="1200">
                  <a:solidFill>
                    <a:srgbClr val="000000"/>
                  </a:solidFill>
                </a:rPr>
                <a:t> </a:t>
              </a:r>
              <a:endParaRPr lang="it-IT" altLang="it-IT"/>
            </a:p>
          </p:txBody>
        </p:sp>
        <p:sp>
          <p:nvSpPr>
            <p:cNvPr id="18460" name="Freeform 68"/>
            <p:cNvSpPr>
              <a:spLocks noEditPoints="1"/>
            </p:cNvSpPr>
            <p:nvPr/>
          </p:nvSpPr>
          <p:spPr bwMode="auto">
            <a:xfrm>
              <a:off x="4588" y="3023"/>
              <a:ext cx="148" cy="92"/>
            </a:xfrm>
            <a:custGeom>
              <a:avLst/>
              <a:gdLst>
                <a:gd name="T0" fmla="*/ 0 w 298"/>
                <a:gd name="T1" fmla="*/ 36 h 184"/>
                <a:gd name="T2" fmla="*/ 64 w 298"/>
                <a:gd name="T3" fmla="*/ 36 h 184"/>
                <a:gd name="T4" fmla="*/ 64 w 298"/>
                <a:gd name="T5" fmla="*/ 54 h 184"/>
                <a:gd name="T6" fmla="*/ 0 w 298"/>
                <a:gd name="T7" fmla="*/ 54 h 184"/>
                <a:gd name="T8" fmla="*/ 0 w 298"/>
                <a:gd name="T9" fmla="*/ 36 h 184"/>
                <a:gd name="T10" fmla="*/ 55 w 298"/>
                <a:gd name="T11" fmla="*/ 0 h 184"/>
                <a:gd name="T12" fmla="*/ 148 w 298"/>
                <a:gd name="T13" fmla="*/ 46 h 184"/>
                <a:gd name="T14" fmla="*/ 55 w 298"/>
                <a:gd name="T15" fmla="*/ 92 h 184"/>
                <a:gd name="T16" fmla="*/ 55 w 298"/>
                <a:gd name="T17" fmla="*/ 0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8"/>
                <a:gd name="T28" fmla="*/ 0 h 184"/>
                <a:gd name="T29" fmla="*/ 298 w 298"/>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8" h="184">
                  <a:moveTo>
                    <a:pt x="0" y="72"/>
                  </a:moveTo>
                  <a:lnTo>
                    <a:pt x="129" y="72"/>
                  </a:lnTo>
                  <a:lnTo>
                    <a:pt x="129" y="109"/>
                  </a:lnTo>
                  <a:lnTo>
                    <a:pt x="0" y="109"/>
                  </a:lnTo>
                  <a:lnTo>
                    <a:pt x="0" y="72"/>
                  </a:lnTo>
                  <a:close/>
                  <a:moveTo>
                    <a:pt x="111" y="0"/>
                  </a:moveTo>
                  <a:lnTo>
                    <a:pt x="298" y="92"/>
                  </a:lnTo>
                  <a:lnTo>
                    <a:pt x="111" y="184"/>
                  </a:lnTo>
                  <a:lnTo>
                    <a:pt x="111" y="0"/>
                  </a:lnTo>
                  <a:close/>
                </a:path>
              </a:pathLst>
            </a:custGeom>
            <a:solidFill>
              <a:srgbClr val="000000"/>
            </a:solidFill>
            <a:ln w="1588">
              <a:solidFill>
                <a:srgbClr val="000000"/>
              </a:solidFill>
              <a:round/>
              <a:headEnd/>
              <a:tailEnd/>
            </a:ln>
          </p:spPr>
          <p:txBody>
            <a:bodyPr/>
            <a:lstStyle/>
            <a:p>
              <a:endParaRPr lang="it-IT"/>
            </a:p>
          </p:txBody>
        </p:sp>
      </p:grpSp>
      <p:grpSp>
        <p:nvGrpSpPr>
          <p:cNvPr id="7" name="Group 82"/>
          <p:cNvGrpSpPr>
            <a:grpSpLocks/>
          </p:cNvGrpSpPr>
          <p:nvPr/>
        </p:nvGrpSpPr>
        <p:grpSpPr bwMode="auto">
          <a:xfrm>
            <a:off x="4497388" y="3357563"/>
            <a:ext cx="3497262" cy="1281112"/>
            <a:chOff x="2833" y="2115"/>
            <a:chExt cx="2203" cy="807"/>
          </a:xfrm>
        </p:grpSpPr>
        <p:sp>
          <p:nvSpPr>
            <p:cNvPr id="18452" name="Line 69"/>
            <p:cNvSpPr>
              <a:spLocks noChangeShapeType="1"/>
            </p:cNvSpPr>
            <p:nvPr/>
          </p:nvSpPr>
          <p:spPr bwMode="auto">
            <a:xfrm flipV="1">
              <a:off x="5035" y="2115"/>
              <a:ext cx="1" cy="807"/>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8453" name="Line 70"/>
            <p:cNvSpPr>
              <a:spLocks noChangeShapeType="1"/>
            </p:cNvSpPr>
            <p:nvPr/>
          </p:nvSpPr>
          <p:spPr bwMode="auto">
            <a:xfrm flipH="1">
              <a:off x="2880" y="2115"/>
              <a:ext cx="2155" cy="1"/>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8454" name="Freeform 71"/>
            <p:cNvSpPr>
              <a:spLocks noEditPoints="1"/>
            </p:cNvSpPr>
            <p:nvPr/>
          </p:nvSpPr>
          <p:spPr bwMode="auto">
            <a:xfrm>
              <a:off x="2833" y="2115"/>
              <a:ext cx="93" cy="220"/>
            </a:xfrm>
            <a:custGeom>
              <a:avLst/>
              <a:gdLst>
                <a:gd name="T0" fmla="*/ 55 w 186"/>
                <a:gd name="T1" fmla="*/ 0 h 441"/>
                <a:gd name="T2" fmla="*/ 55 w 186"/>
                <a:gd name="T3" fmla="*/ 137 h 441"/>
                <a:gd name="T4" fmla="*/ 38 w 186"/>
                <a:gd name="T5" fmla="*/ 137 h 441"/>
                <a:gd name="T6" fmla="*/ 38 w 186"/>
                <a:gd name="T7" fmla="*/ 0 h 441"/>
                <a:gd name="T8" fmla="*/ 55 w 186"/>
                <a:gd name="T9" fmla="*/ 0 h 441"/>
                <a:gd name="T10" fmla="*/ 93 w 186"/>
                <a:gd name="T11" fmla="*/ 128 h 441"/>
                <a:gd name="T12" fmla="*/ 47 w 186"/>
                <a:gd name="T13" fmla="*/ 220 h 441"/>
                <a:gd name="T14" fmla="*/ 0 w 186"/>
                <a:gd name="T15" fmla="*/ 128 h 441"/>
                <a:gd name="T16" fmla="*/ 93 w 186"/>
                <a:gd name="T17" fmla="*/ 128 h 4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6"/>
                <a:gd name="T28" fmla="*/ 0 h 441"/>
                <a:gd name="T29" fmla="*/ 186 w 186"/>
                <a:gd name="T30" fmla="*/ 441 h 4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6" h="441">
                  <a:moveTo>
                    <a:pt x="111" y="0"/>
                  </a:moveTo>
                  <a:lnTo>
                    <a:pt x="111" y="274"/>
                  </a:lnTo>
                  <a:lnTo>
                    <a:pt x="75" y="274"/>
                  </a:lnTo>
                  <a:lnTo>
                    <a:pt x="75" y="0"/>
                  </a:lnTo>
                  <a:lnTo>
                    <a:pt x="111" y="0"/>
                  </a:lnTo>
                  <a:close/>
                  <a:moveTo>
                    <a:pt x="186" y="257"/>
                  </a:moveTo>
                  <a:lnTo>
                    <a:pt x="93" y="441"/>
                  </a:lnTo>
                  <a:lnTo>
                    <a:pt x="0" y="257"/>
                  </a:lnTo>
                  <a:lnTo>
                    <a:pt x="186" y="257"/>
                  </a:lnTo>
                  <a:close/>
                </a:path>
              </a:pathLst>
            </a:custGeom>
            <a:solidFill>
              <a:srgbClr val="000000"/>
            </a:solidFill>
            <a:ln w="1588">
              <a:solidFill>
                <a:srgbClr val="000000"/>
              </a:solidFill>
              <a:round/>
              <a:headEnd/>
              <a:tailEnd/>
            </a:ln>
          </p:spPr>
          <p:txBody>
            <a:bodyPr/>
            <a:lstStyle/>
            <a:p>
              <a:endParaRPr lang="it-IT"/>
            </a:p>
          </p:txBody>
        </p:sp>
      </p:grpSp>
      <p:sp>
        <p:nvSpPr>
          <p:cNvPr id="66633" name="Text Box 73" descr="Pergamena"/>
          <p:cNvSpPr txBox="1">
            <a:spLocks noChangeArrowheads="1"/>
          </p:cNvSpPr>
          <p:nvPr/>
        </p:nvSpPr>
        <p:spPr bwMode="auto">
          <a:xfrm>
            <a:off x="755650" y="5589588"/>
            <a:ext cx="7129463" cy="822325"/>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it-IT" altLang="it-IT"/>
              <a:t>Le condizioni istituzionali favoriscono l’allargamento di mercati</a:t>
            </a:r>
          </a:p>
        </p:txBody>
      </p:sp>
      <p:sp>
        <p:nvSpPr>
          <p:cNvPr id="66635" name="Rectangle 75" descr="Pergamena"/>
          <p:cNvSpPr>
            <a:spLocks noChangeArrowheads="1"/>
          </p:cNvSpPr>
          <p:nvPr/>
        </p:nvSpPr>
        <p:spPr bwMode="auto">
          <a:xfrm>
            <a:off x="582613" y="5516563"/>
            <a:ext cx="8064500" cy="1152525"/>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a:t>L’ampiezza dei mercati stimola l’approfondimento della divisione del lavoro</a:t>
            </a:r>
          </a:p>
        </p:txBody>
      </p:sp>
      <p:sp>
        <p:nvSpPr>
          <p:cNvPr id="66637" name="Rectangle 77" descr="Pergamena"/>
          <p:cNvSpPr>
            <a:spLocks noChangeArrowheads="1"/>
          </p:cNvSpPr>
          <p:nvPr/>
        </p:nvSpPr>
        <p:spPr bwMode="auto">
          <a:xfrm>
            <a:off x="684213" y="5589588"/>
            <a:ext cx="8280400" cy="1079500"/>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a:t>L’approfondimento della divisione del lavoro causa un aumento della produttività del lavoro</a:t>
            </a:r>
          </a:p>
        </p:txBody>
      </p:sp>
      <p:sp>
        <p:nvSpPr>
          <p:cNvPr id="66639" name="Rectangle 79" descr="Pergamena"/>
          <p:cNvSpPr>
            <a:spLocks noChangeArrowheads="1"/>
          </p:cNvSpPr>
          <p:nvPr/>
        </p:nvSpPr>
        <p:spPr bwMode="auto">
          <a:xfrm>
            <a:off x="684213" y="5589588"/>
            <a:ext cx="8208962" cy="1079500"/>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a:t>L’approfondimento della divisione del lavoro causa un aumento del reddito pro-capite</a:t>
            </a:r>
          </a:p>
        </p:txBody>
      </p:sp>
      <p:sp>
        <p:nvSpPr>
          <p:cNvPr id="66641" name="Rectangle 81" descr="Pergamena"/>
          <p:cNvSpPr>
            <a:spLocks noChangeArrowheads="1"/>
          </p:cNvSpPr>
          <p:nvPr/>
        </p:nvSpPr>
        <p:spPr bwMode="auto">
          <a:xfrm>
            <a:off x="684213" y="5516563"/>
            <a:ext cx="8280400" cy="1152525"/>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it-IT" altLang="it-IT"/>
              <a:t>L’aumento del reddito pro-capite causa un ampliamento dei mercati</a:t>
            </a:r>
          </a:p>
        </p:txBody>
      </p:sp>
      <p:sp>
        <p:nvSpPr>
          <p:cNvPr id="66643" name="Rectangle 83" descr="Pergamena"/>
          <p:cNvSpPr>
            <a:spLocks noChangeArrowheads="1"/>
          </p:cNvSpPr>
          <p:nvPr/>
        </p:nvSpPr>
        <p:spPr bwMode="auto">
          <a:xfrm>
            <a:off x="539750" y="5445125"/>
            <a:ext cx="8280400" cy="1223963"/>
          </a:xfrm>
          <a:prstGeom prst="rect">
            <a:avLst/>
          </a:prstGeom>
          <a:blipFill dpi="0" rotWithShape="1">
            <a:blip r:embed="rId3" cstate="print"/>
            <a:srcRect/>
            <a:tile tx="0" ty="0" sx="100000" sy="100000" flip="none" algn="tl"/>
          </a:blipFill>
          <a:ln w="9525">
            <a:noFill/>
            <a:miter lim="800000"/>
            <a:headEnd/>
            <a:tailEnd/>
          </a:ln>
          <a:effectLst/>
        </p:spPr>
        <p:txBody>
          <a:bodyPr wrap="none" anchor="ctr"/>
          <a:lstStyle/>
          <a:p>
            <a:pPr>
              <a:defRPr/>
            </a:pPr>
            <a:r>
              <a:rPr lang="it-IT" sz="2800" b="1" dirty="0">
                <a:solidFill>
                  <a:srgbClr val="C00000"/>
                </a:solidFill>
                <a:effectLst>
                  <a:outerShdw blurRad="38100" dist="38100" dir="2700000" algn="tl">
                    <a:srgbClr val="000000"/>
                  </a:outerShdw>
                </a:effectLst>
              </a:rPr>
              <a:t>CIRCOLO VIRTUOSO</a:t>
            </a:r>
          </a:p>
        </p:txBody>
      </p:sp>
    </p:spTree>
    <p:extLst>
      <p:ext uri="{BB962C8B-B14F-4D97-AF65-F5344CB8AC3E}">
        <p14:creationId xmlns:p14="http://schemas.microsoft.com/office/powerpoint/2010/main" val="30907417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6590"/>
                                        </p:tgtEl>
                                        <p:attrNameLst>
                                          <p:attrName>style.visibility</p:attrName>
                                        </p:attrNameLst>
                                      </p:cBhvr>
                                      <p:to>
                                        <p:strVal val="visible"/>
                                      </p:to>
                                    </p:set>
                                    <p:anim calcmode="lin" valueType="num">
                                      <p:cBhvr>
                                        <p:cTn id="7" dur="500" fill="hold"/>
                                        <p:tgtEl>
                                          <p:spTgt spid="66590"/>
                                        </p:tgtEl>
                                        <p:attrNameLst>
                                          <p:attrName>ppt_w</p:attrName>
                                        </p:attrNameLst>
                                      </p:cBhvr>
                                      <p:tavLst>
                                        <p:tav tm="0">
                                          <p:val>
                                            <p:fltVal val="0"/>
                                          </p:val>
                                        </p:tav>
                                        <p:tav tm="100000">
                                          <p:val>
                                            <p:strVal val="#ppt_w"/>
                                          </p:val>
                                        </p:tav>
                                      </p:tavLst>
                                    </p:anim>
                                    <p:anim calcmode="lin" valueType="num">
                                      <p:cBhvr>
                                        <p:cTn id="8" dur="500" fill="hold"/>
                                        <p:tgtEl>
                                          <p:spTgt spid="66590"/>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6633"/>
                                        </p:tgtEl>
                                        <p:attrNameLst>
                                          <p:attrName>style.visibility</p:attrName>
                                        </p:attrNameLst>
                                      </p:cBhvr>
                                      <p:to>
                                        <p:strVal val="visible"/>
                                      </p:to>
                                    </p:set>
                                    <p:anim calcmode="lin" valueType="num">
                                      <p:cBhvr>
                                        <p:cTn id="19" dur="500" fill="hold"/>
                                        <p:tgtEl>
                                          <p:spTgt spid="66633"/>
                                        </p:tgtEl>
                                        <p:attrNameLst>
                                          <p:attrName>ppt_w</p:attrName>
                                        </p:attrNameLst>
                                      </p:cBhvr>
                                      <p:tavLst>
                                        <p:tav tm="0">
                                          <p:val>
                                            <p:fltVal val="0"/>
                                          </p:val>
                                        </p:tav>
                                        <p:tav tm="100000">
                                          <p:val>
                                            <p:strVal val="#ppt_w"/>
                                          </p:val>
                                        </p:tav>
                                      </p:tavLst>
                                    </p:anim>
                                    <p:anim calcmode="lin" valueType="num">
                                      <p:cBhvr>
                                        <p:cTn id="20" dur="500" fill="hold"/>
                                        <p:tgtEl>
                                          <p:spTgt spid="66633"/>
                                        </p:tgtEl>
                                        <p:attrNameLst>
                                          <p:attrName>ppt_h</p:attrName>
                                        </p:attrNameLst>
                                      </p:cBhvr>
                                      <p:tavLst>
                                        <p:tav tm="0">
                                          <p:val>
                                            <p:fltVal val="0"/>
                                          </p:val>
                                        </p:tav>
                                        <p:tav tm="100000">
                                          <p:val>
                                            <p:strVal val="#ppt_h"/>
                                          </p:val>
                                        </p:tav>
                                      </p:tavLst>
                                    </p:anim>
                                  </p:childTnLst>
                                </p:cTn>
                              </p:par>
                            </p:childTnLst>
                          </p:cTn>
                        </p:par>
                        <p:par>
                          <p:cTn id="21" fill="hold" nodeType="afterGroup">
                            <p:stCondLst>
                              <p:cond delay="500"/>
                            </p:stCondLst>
                            <p:childTnLst>
                              <p:par>
                                <p:cTn id="22" presetID="2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66635"/>
                                        </p:tgtEl>
                                        <p:attrNameLst>
                                          <p:attrName>style.visibility</p:attrName>
                                        </p:attrNameLst>
                                      </p:cBhvr>
                                      <p:to>
                                        <p:strVal val="visible"/>
                                      </p:to>
                                    </p:set>
                                    <p:anim calcmode="lin" valueType="num">
                                      <p:cBhvr>
                                        <p:cTn id="30" dur="500" fill="hold"/>
                                        <p:tgtEl>
                                          <p:spTgt spid="66635"/>
                                        </p:tgtEl>
                                        <p:attrNameLst>
                                          <p:attrName>ppt_w</p:attrName>
                                        </p:attrNameLst>
                                      </p:cBhvr>
                                      <p:tavLst>
                                        <p:tav tm="0">
                                          <p:val>
                                            <p:fltVal val="0"/>
                                          </p:val>
                                        </p:tav>
                                        <p:tav tm="100000">
                                          <p:val>
                                            <p:strVal val="#ppt_w"/>
                                          </p:val>
                                        </p:tav>
                                      </p:tavLst>
                                    </p:anim>
                                    <p:anim calcmode="lin" valueType="num">
                                      <p:cBhvr>
                                        <p:cTn id="31" dur="500" fill="hold"/>
                                        <p:tgtEl>
                                          <p:spTgt spid="66635"/>
                                        </p:tgtEl>
                                        <p:attrNameLst>
                                          <p:attrName>ppt_h</p:attrName>
                                        </p:attrNameLst>
                                      </p:cBhvr>
                                      <p:tavLst>
                                        <p:tav tm="0">
                                          <p:val>
                                            <p:fltVal val="0"/>
                                          </p:val>
                                        </p:tav>
                                        <p:tav tm="100000">
                                          <p:val>
                                            <p:strVal val="#ppt_h"/>
                                          </p:val>
                                        </p:tav>
                                      </p:tavLst>
                                    </p:anim>
                                  </p:childTnLst>
                                </p:cTn>
                              </p:par>
                            </p:childTnLst>
                          </p:cTn>
                        </p:par>
                        <p:par>
                          <p:cTn id="32" fill="hold" nodeType="afterGroup">
                            <p:stCondLst>
                              <p:cond delay="500"/>
                            </p:stCondLst>
                            <p:childTnLst>
                              <p:par>
                                <p:cTn id="33" presetID="23" presetClass="entr" presetSubtype="16"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66637"/>
                                        </p:tgtEl>
                                        <p:attrNameLst>
                                          <p:attrName>style.visibility</p:attrName>
                                        </p:attrNameLst>
                                      </p:cBhvr>
                                      <p:to>
                                        <p:strVal val="visible"/>
                                      </p:to>
                                    </p:set>
                                    <p:anim calcmode="lin" valueType="num">
                                      <p:cBhvr>
                                        <p:cTn id="41" dur="500" fill="hold"/>
                                        <p:tgtEl>
                                          <p:spTgt spid="66637"/>
                                        </p:tgtEl>
                                        <p:attrNameLst>
                                          <p:attrName>ppt_w</p:attrName>
                                        </p:attrNameLst>
                                      </p:cBhvr>
                                      <p:tavLst>
                                        <p:tav tm="0">
                                          <p:val>
                                            <p:fltVal val="0"/>
                                          </p:val>
                                        </p:tav>
                                        <p:tav tm="100000">
                                          <p:val>
                                            <p:strVal val="#ppt_w"/>
                                          </p:val>
                                        </p:tav>
                                      </p:tavLst>
                                    </p:anim>
                                    <p:anim calcmode="lin" valueType="num">
                                      <p:cBhvr>
                                        <p:cTn id="42" dur="500" fill="hold"/>
                                        <p:tgtEl>
                                          <p:spTgt spid="66637"/>
                                        </p:tgtEl>
                                        <p:attrNameLst>
                                          <p:attrName>ppt_h</p:attrName>
                                        </p:attrNameLst>
                                      </p:cBhvr>
                                      <p:tavLst>
                                        <p:tav tm="0">
                                          <p:val>
                                            <p:fltVal val="0"/>
                                          </p:val>
                                        </p:tav>
                                        <p:tav tm="100000">
                                          <p:val>
                                            <p:strVal val="#ppt_h"/>
                                          </p:val>
                                        </p:tav>
                                      </p:tavLst>
                                    </p:anim>
                                  </p:childTnLst>
                                </p:cTn>
                              </p:par>
                            </p:childTnLst>
                          </p:cTn>
                        </p:par>
                        <p:par>
                          <p:cTn id="43" fill="hold" nodeType="afterGroup">
                            <p:stCondLst>
                              <p:cond delay="500"/>
                            </p:stCondLst>
                            <p:childTnLst>
                              <p:par>
                                <p:cTn id="44" presetID="23" presetClass="entr" presetSubtype="16"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66639"/>
                                        </p:tgtEl>
                                        <p:attrNameLst>
                                          <p:attrName>style.visibility</p:attrName>
                                        </p:attrNameLst>
                                      </p:cBhvr>
                                      <p:to>
                                        <p:strVal val="visible"/>
                                      </p:to>
                                    </p:set>
                                    <p:anim calcmode="lin" valueType="num">
                                      <p:cBhvr>
                                        <p:cTn id="52" dur="500" fill="hold"/>
                                        <p:tgtEl>
                                          <p:spTgt spid="66639"/>
                                        </p:tgtEl>
                                        <p:attrNameLst>
                                          <p:attrName>ppt_w</p:attrName>
                                        </p:attrNameLst>
                                      </p:cBhvr>
                                      <p:tavLst>
                                        <p:tav tm="0">
                                          <p:val>
                                            <p:fltVal val="0"/>
                                          </p:val>
                                        </p:tav>
                                        <p:tav tm="100000">
                                          <p:val>
                                            <p:strVal val="#ppt_w"/>
                                          </p:val>
                                        </p:tav>
                                      </p:tavLst>
                                    </p:anim>
                                    <p:anim calcmode="lin" valueType="num">
                                      <p:cBhvr>
                                        <p:cTn id="53" dur="500" fill="hold"/>
                                        <p:tgtEl>
                                          <p:spTgt spid="66639"/>
                                        </p:tgtEl>
                                        <p:attrNameLst>
                                          <p:attrName>ppt_h</p:attrName>
                                        </p:attrNameLst>
                                      </p:cBhvr>
                                      <p:tavLst>
                                        <p:tav tm="0">
                                          <p:val>
                                            <p:fltVal val="0"/>
                                          </p:val>
                                        </p:tav>
                                        <p:tav tm="100000">
                                          <p:val>
                                            <p:strVal val="#ppt_h"/>
                                          </p:val>
                                        </p:tav>
                                      </p:tavLst>
                                    </p:anim>
                                  </p:childTnLst>
                                </p:cTn>
                              </p:par>
                            </p:childTnLst>
                          </p:cTn>
                        </p:par>
                        <p:par>
                          <p:cTn id="54" fill="hold" nodeType="afterGroup">
                            <p:stCondLst>
                              <p:cond delay="500"/>
                            </p:stCondLst>
                            <p:childTnLst>
                              <p:par>
                                <p:cTn id="55" presetID="23" presetClass="entr" presetSubtype="16"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66641"/>
                                        </p:tgtEl>
                                        <p:attrNameLst>
                                          <p:attrName>style.visibility</p:attrName>
                                        </p:attrNameLst>
                                      </p:cBhvr>
                                      <p:to>
                                        <p:strVal val="visible"/>
                                      </p:to>
                                    </p:set>
                                    <p:anim calcmode="lin" valueType="num">
                                      <p:cBhvr>
                                        <p:cTn id="63" dur="500" fill="hold"/>
                                        <p:tgtEl>
                                          <p:spTgt spid="66641"/>
                                        </p:tgtEl>
                                        <p:attrNameLst>
                                          <p:attrName>ppt_w</p:attrName>
                                        </p:attrNameLst>
                                      </p:cBhvr>
                                      <p:tavLst>
                                        <p:tav tm="0">
                                          <p:val>
                                            <p:fltVal val="0"/>
                                          </p:val>
                                        </p:tav>
                                        <p:tav tm="100000">
                                          <p:val>
                                            <p:strVal val="#ppt_w"/>
                                          </p:val>
                                        </p:tav>
                                      </p:tavLst>
                                    </p:anim>
                                    <p:anim calcmode="lin" valueType="num">
                                      <p:cBhvr>
                                        <p:cTn id="64" dur="500" fill="hold"/>
                                        <p:tgtEl>
                                          <p:spTgt spid="66641"/>
                                        </p:tgtEl>
                                        <p:attrNameLst>
                                          <p:attrName>ppt_h</p:attrName>
                                        </p:attrNameLst>
                                      </p:cBhvr>
                                      <p:tavLst>
                                        <p:tav tm="0">
                                          <p:val>
                                            <p:fltVal val="0"/>
                                          </p:val>
                                        </p:tav>
                                        <p:tav tm="100000">
                                          <p:val>
                                            <p:strVal val="#ppt_h"/>
                                          </p:val>
                                        </p:tav>
                                      </p:tavLst>
                                    </p:anim>
                                  </p:childTnLst>
                                </p:cTn>
                              </p:par>
                            </p:childTnLst>
                          </p:cTn>
                        </p:par>
                        <p:par>
                          <p:cTn id="65" fill="hold" nodeType="afterGroup">
                            <p:stCondLst>
                              <p:cond delay="500"/>
                            </p:stCondLst>
                            <p:childTnLst>
                              <p:par>
                                <p:cTn id="66" presetID="23" presetClass="entr" presetSubtype="16" fill="hold" nodeType="after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p:cTn id="68" dur="500" fill="hold"/>
                                        <p:tgtEl>
                                          <p:spTgt spid="7"/>
                                        </p:tgtEl>
                                        <p:attrNameLst>
                                          <p:attrName>ppt_w</p:attrName>
                                        </p:attrNameLst>
                                      </p:cBhvr>
                                      <p:tavLst>
                                        <p:tav tm="0">
                                          <p:val>
                                            <p:fltVal val="0"/>
                                          </p:val>
                                        </p:tav>
                                        <p:tav tm="100000">
                                          <p:val>
                                            <p:strVal val="#ppt_w"/>
                                          </p:val>
                                        </p:tav>
                                      </p:tavLst>
                                    </p:anim>
                                    <p:anim calcmode="lin" valueType="num">
                                      <p:cBhvr>
                                        <p:cTn id="69"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23" presetClass="entr" presetSubtype="16" fill="hold" grpId="0" nodeType="clickEffect">
                                  <p:stCondLst>
                                    <p:cond delay="0"/>
                                  </p:stCondLst>
                                  <p:childTnLst>
                                    <p:set>
                                      <p:cBhvr>
                                        <p:cTn id="73" dur="1" fill="hold">
                                          <p:stCondLst>
                                            <p:cond delay="0"/>
                                          </p:stCondLst>
                                        </p:cTn>
                                        <p:tgtEl>
                                          <p:spTgt spid="66643"/>
                                        </p:tgtEl>
                                        <p:attrNameLst>
                                          <p:attrName>style.visibility</p:attrName>
                                        </p:attrNameLst>
                                      </p:cBhvr>
                                      <p:to>
                                        <p:strVal val="visible"/>
                                      </p:to>
                                    </p:set>
                                    <p:anim calcmode="lin" valueType="num">
                                      <p:cBhvr>
                                        <p:cTn id="74" dur="500" fill="hold"/>
                                        <p:tgtEl>
                                          <p:spTgt spid="66643"/>
                                        </p:tgtEl>
                                        <p:attrNameLst>
                                          <p:attrName>ppt_w</p:attrName>
                                        </p:attrNameLst>
                                      </p:cBhvr>
                                      <p:tavLst>
                                        <p:tav tm="0">
                                          <p:val>
                                            <p:fltVal val="0"/>
                                          </p:val>
                                        </p:tav>
                                        <p:tav tm="100000">
                                          <p:val>
                                            <p:strVal val="#ppt_w"/>
                                          </p:val>
                                        </p:tav>
                                      </p:tavLst>
                                    </p:anim>
                                    <p:anim calcmode="lin" valueType="num">
                                      <p:cBhvr>
                                        <p:cTn id="75" dur="500" fill="hold"/>
                                        <p:tgtEl>
                                          <p:spTgt spid="666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90" grpId="0"/>
      <p:bldP spid="66633" grpId="0" animBg="1"/>
      <p:bldP spid="66635" grpId="0" animBg="1"/>
      <p:bldP spid="66637" grpId="0" animBg="1"/>
      <p:bldP spid="66639" grpId="0" animBg="1"/>
      <p:bldP spid="66641" grpId="0" animBg="1"/>
      <p:bldP spid="666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smtClean="0"/>
              <a:t>L’economia classica</a:t>
            </a:r>
            <a:endParaRPr lang="it-IT" dirty="0"/>
          </a:p>
        </p:txBody>
      </p:sp>
      <p:sp>
        <p:nvSpPr>
          <p:cNvPr id="7" name="Segnaposto contenuto 6"/>
          <p:cNvSpPr>
            <a:spLocks noGrp="1"/>
          </p:cNvSpPr>
          <p:nvPr>
            <p:ph idx="1"/>
          </p:nvPr>
        </p:nvSpPr>
        <p:spPr/>
        <p:txBody>
          <a:bodyPr>
            <a:normAutofit fontScale="70000" lnSpcReduction="20000"/>
          </a:bodyPr>
          <a:lstStyle/>
          <a:p>
            <a:r>
              <a:rPr lang="it-IT" altLang="it-IT" dirty="0"/>
              <a:t>Il periodo che va dalla </a:t>
            </a:r>
            <a:r>
              <a:rPr lang="it-IT" altLang="it-IT" i="1" dirty="0" err="1"/>
              <a:t>Wealth</a:t>
            </a:r>
            <a:r>
              <a:rPr lang="it-IT" altLang="it-IT" i="1" dirty="0"/>
              <a:t> of Nations</a:t>
            </a:r>
            <a:r>
              <a:rPr lang="it-IT" altLang="it-IT" dirty="0"/>
              <a:t> (1776</a:t>
            </a:r>
            <a:r>
              <a:rPr lang="it-IT" altLang="it-IT" dirty="0" smtClean="0"/>
              <a:t>) agli anni 70 del 1800 è caratterizzato come il periodo classico.</a:t>
            </a:r>
          </a:p>
          <a:p>
            <a:r>
              <a:rPr lang="it-IT" altLang="it-IT" dirty="0"/>
              <a:t>Si può parlare di un </a:t>
            </a:r>
            <a:r>
              <a:rPr lang="it-IT" altLang="it-IT" b="1" dirty="0">
                <a:solidFill>
                  <a:srgbClr val="C00000"/>
                </a:solidFill>
              </a:rPr>
              <a:t>paradigma</a:t>
            </a:r>
            <a:r>
              <a:rPr lang="it-IT" altLang="it-IT" dirty="0"/>
              <a:t> dominante</a:t>
            </a:r>
            <a:r>
              <a:rPr lang="it-IT" altLang="it-IT" dirty="0" smtClean="0"/>
              <a:t>?</a:t>
            </a:r>
          </a:p>
          <a:p>
            <a:pPr lvl="1"/>
            <a:r>
              <a:rPr lang="it-IT" altLang="it-IT" dirty="0"/>
              <a:t>Critica al mercantilismo, cui viene opposto il </a:t>
            </a:r>
            <a:r>
              <a:rPr lang="it-IT" altLang="it-IT" i="1" dirty="0" err="1"/>
              <a:t>laissez</a:t>
            </a:r>
            <a:r>
              <a:rPr lang="it-IT" altLang="it-IT" i="1" dirty="0"/>
              <a:t> </a:t>
            </a:r>
            <a:r>
              <a:rPr lang="it-IT" altLang="it-IT" i="1" dirty="0" err="1"/>
              <a:t>faire</a:t>
            </a:r>
            <a:r>
              <a:rPr lang="it-IT" altLang="it-IT" dirty="0"/>
              <a:t> e la fiducia nei meccanismo automatici del mercato</a:t>
            </a:r>
          </a:p>
          <a:p>
            <a:pPr lvl="1"/>
            <a:r>
              <a:rPr lang="it-IT" altLang="it-IT" dirty="0"/>
              <a:t>Nozione di “legge naturale”</a:t>
            </a:r>
          </a:p>
          <a:p>
            <a:pPr lvl="1"/>
            <a:r>
              <a:rPr lang="it-IT" altLang="it-IT" dirty="0"/>
              <a:t>Teoria “oggettiva” del valore, basata sul costo di </a:t>
            </a:r>
            <a:r>
              <a:rPr lang="it-IT" altLang="it-IT" dirty="0" smtClean="0"/>
              <a:t>produzione (vale per gli economisti britannici)</a:t>
            </a:r>
          </a:p>
          <a:p>
            <a:pPr lvl="1"/>
            <a:r>
              <a:rPr lang="it-IT" altLang="it-IT" dirty="0"/>
              <a:t>Nozione di “sovrappiù</a:t>
            </a:r>
            <a:r>
              <a:rPr lang="it-IT" altLang="it-IT" dirty="0" smtClean="0"/>
              <a:t>”</a:t>
            </a:r>
          </a:p>
          <a:p>
            <a:pPr lvl="1"/>
            <a:r>
              <a:rPr lang="it-IT" altLang="it-IT" dirty="0"/>
              <a:t>Visione dinamica dell’economia (accumulazione del capitale</a:t>
            </a:r>
            <a:r>
              <a:rPr lang="it-IT" altLang="it-IT" dirty="0" smtClean="0"/>
              <a:t>)</a:t>
            </a:r>
          </a:p>
          <a:p>
            <a:r>
              <a:rPr lang="it-IT" altLang="it-IT" dirty="0" smtClean="0"/>
              <a:t>Per contro: in Francia e in Italia prevalgono teorie soggettivistiche del valore</a:t>
            </a:r>
          </a:p>
          <a:p>
            <a:r>
              <a:rPr lang="it-IT" altLang="it-IT" dirty="0" smtClean="0"/>
              <a:t>Anche in Gran Bretagna dopo gli anni ‘30 si mettono in discussione alcune basi della teoria classica.</a:t>
            </a:r>
            <a:endParaRPr lang="it-IT" altLang="it-IT" dirty="0"/>
          </a:p>
          <a:p>
            <a:endParaRPr lang="it-IT" altLang="it-IT" dirty="0"/>
          </a:p>
          <a:p>
            <a:endParaRPr lang="it-IT" dirty="0"/>
          </a:p>
        </p:txBody>
      </p:sp>
      <p:sp>
        <p:nvSpPr>
          <p:cNvPr id="5" name="Segnaposto piè di pagina 4"/>
          <p:cNvSpPr>
            <a:spLocks noGrp="1"/>
          </p:cNvSpPr>
          <p:nvPr>
            <p:ph type="ftr" sz="quarter" idx="4294967295"/>
          </p:nvPr>
        </p:nvSpPr>
        <p:spPr>
          <a:xfrm>
            <a:off x="0" y="6356350"/>
            <a:ext cx="2895600" cy="365125"/>
          </a:xfrm>
        </p:spPr>
        <p:txBody>
          <a:bodyPr/>
          <a:lstStyle/>
          <a:p>
            <a:r>
              <a:rPr lang="en-US" smtClean="0"/>
              <a:t>Adam Smith</a:t>
            </a:r>
            <a:endParaRPr lang="it-IT" dirty="0"/>
          </a:p>
        </p:txBody>
      </p:sp>
      <p:sp>
        <p:nvSpPr>
          <p:cNvPr id="8" name="Segnaposto numero diapositiva 7"/>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3377087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2CF52F1-588D-4650-9A0F-47A03CF74C1D}" type="slidenum">
              <a:rPr lang="it-IT" altLang="it-IT" sz="1400" smtClean="0"/>
              <a:pPr eaLnBrk="1" hangingPunct="1"/>
              <a:t>20</a:t>
            </a:fld>
            <a:endParaRPr lang="it-IT" altLang="it-IT" sz="1400" smtClean="0"/>
          </a:p>
        </p:txBody>
      </p:sp>
      <p:sp>
        <p:nvSpPr>
          <p:cNvPr id="83970" name="Rectangle 2"/>
          <p:cNvSpPr>
            <a:spLocks noGrp="1" noChangeArrowheads="1"/>
          </p:cNvSpPr>
          <p:nvPr>
            <p:ph type="title"/>
          </p:nvPr>
        </p:nvSpPr>
        <p:spPr/>
        <p:txBody>
          <a:bodyPr>
            <a:normAutofit fontScale="90000"/>
          </a:bodyPr>
          <a:lstStyle/>
          <a:p>
            <a:pPr eaLnBrk="1" hangingPunct="1">
              <a:defRPr/>
            </a:pPr>
            <a:r>
              <a:rPr lang="it-IT" smtClean="0"/>
              <a:t>L’accumulazione di capitale</a:t>
            </a:r>
          </a:p>
        </p:txBody>
      </p:sp>
      <p:sp>
        <p:nvSpPr>
          <p:cNvPr id="83971" name="Rectangle 3"/>
          <p:cNvSpPr>
            <a:spLocks noGrp="1" noChangeArrowheads="1"/>
          </p:cNvSpPr>
          <p:nvPr>
            <p:ph type="body" idx="1"/>
          </p:nvPr>
        </p:nvSpPr>
        <p:spPr/>
        <p:txBody>
          <a:bodyPr>
            <a:normAutofit lnSpcReduction="10000"/>
          </a:bodyPr>
          <a:lstStyle/>
          <a:p>
            <a:pPr eaLnBrk="1" hangingPunct="1"/>
            <a:r>
              <a:rPr lang="it-IT" altLang="it-IT" dirty="0" smtClean="0"/>
              <a:t>L’aumento dell’occupazione del lavoro produttivo è il risultato dell’accumulazione di capitale (parte del sovrappiù che è reinvestito a scopi produttivi)</a:t>
            </a:r>
          </a:p>
          <a:p>
            <a:pPr eaLnBrk="1" hangingPunct="1"/>
            <a:r>
              <a:rPr lang="it-IT" altLang="it-IT" dirty="0" smtClean="0"/>
              <a:t>Per capire l’accumulazione:</a:t>
            </a:r>
          </a:p>
          <a:p>
            <a:pPr eaLnBrk="1" hangingPunct="1"/>
            <a:r>
              <a:rPr lang="it-IT" altLang="it-IT" dirty="0" smtClean="0"/>
              <a:t>Teoria del valore</a:t>
            </a:r>
          </a:p>
          <a:p>
            <a:pPr eaLnBrk="1" hangingPunct="1"/>
            <a:r>
              <a:rPr lang="it-IT" altLang="it-IT" dirty="0" smtClean="0"/>
              <a:t>Teoria della distribuzione e delle classi sociali</a:t>
            </a:r>
          </a:p>
          <a:p>
            <a:pPr eaLnBrk="1" hangingPunct="1"/>
            <a:r>
              <a:rPr lang="it-IT" altLang="it-IT" dirty="0" smtClean="0"/>
              <a:t>Teoria del lavoro produttivo</a:t>
            </a:r>
          </a:p>
        </p:txBody>
      </p:sp>
    </p:spTree>
    <p:extLst>
      <p:ext uri="{BB962C8B-B14F-4D97-AF65-F5344CB8AC3E}">
        <p14:creationId xmlns:p14="http://schemas.microsoft.com/office/powerpoint/2010/main" val="230442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p:cTn id="7" dur="500" fill="hold"/>
                                        <p:tgtEl>
                                          <p:spTgt spid="8397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397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3971">
                                            <p:txEl>
                                              <p:pRg st="1" end="1"/>
                                            </p:txEl>
                                          </p:spTgt>
                                        </p:tgtEl>
                                        <p:attrNameLst>
                                          <p:attrName>style.visibility</p:attrName>
                                        </p:attrNameLst>
                                      </p:cBhvr>
                                      <p:to>
                                        <p:strVal val="visible"/>
                                      </p:to>
                                    </p:set>
                                    <p:anim calcmode="lin" valueType="num">
                                      <p:cBhvr>
                                        <p:cTn id="13" dur="500" fill="hold"/>
                                        <p:tgtEl>
                                          <p:spTgt spid="83971">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8397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3971">
                                            <p:txEl>
                                              <p:pRg st="2" end="2"/>
                                            </p:txEl>
                                          </p:spTgt>
                                        </p:tgtEl>
                                        <p:attrNameLst>
                                          <p:attrName>style.visibility</p:attrName>
                                        </p:attrNameLst>
                                      </p:cBhvr>
                                      <p:to>
                                        <p:strVal val="visible"/>
                                      </p:to>
                                    </p:set>
                                    <p:anim calcmode="lin" valueType="num">
                                      <p:cBhvr>
                                        <p:cTn id="19" dur="500" fill="hold"/>
                                        <p:tgtEl>
                                          <p:spTgt spid="83971">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8397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3971">
                                            <p:txEl>
                                              <p:pRg st="3" end="3"/>
                                            </p:txEl>
                                          </p:spTgt>
                                        </p:tgtEl>
                                        <p:attrNameLst>
                                          <p:attrName>style.visibility</p:attrName>
                                        </p:attrNameLst>
                                      </p:cBhvr>
                                      <p:to>
                                        <p:strVal val="visible"/>
                                      </p:to>
                                    </p:set>
                                    <p:anim calcmode="lin" valueType="num">
                                      <p:cBhvr>
                                        <p:cTn id="25" dur="500" fill="hold"/>
                                        <p:tgtEl>
                                          <p:spTgt spid="8397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83971">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3971">
                                            <p:txEl>
                                              <p:pRg st="4" end="4"/>
                                            </p:txEl>
                                          </p:spTgt>
                                        </p:tgtEl>
                                        <p:attrNameLst>
                                          <p:attrName>style.visibility</p:attrName>
                                        </p:attrNameLst>
                                      </p:cBhvr>
                                      <p:to>
                                        <p:strVal val="visible"/>
                                      </p:to>
                                    </p:set>
                                    <p:anim calcmode="lin" valueType="num">
                                      <p:cBhvr>
                                        <p:cTn id="31" dur="500" fill="hold"/>
                                        <p:tgtEl>
                                          <p:spTgt spid="83971">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83971">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62ECEF9-A982-4300-A5DE-22828FAE0A59}" type="slidenum">
              <a:rPr lang="it-IT" altLang="it-IT" sz="1400" smtClean="0"/>
              <a:pPr eaLnBrk="1" hangingPunct="1"/>
              <a:t>21</a:t>
            </a:fld>
            <a:endParaRPr lang="it-IT" altLang="it-IT" sz="1400" smtClean="0"/>
          </a:p>
        </p:txBody>
      </p:sp>
      <p:sp>
        <p:nvSpPr>
          <p:cNvPr id="84994" name="Rectangle 2"/>
          <p:cNvSpPr>
            <a:spLocks noGrp="1" noChangeArrowheads="1"/>
          </p:cNvSpPr>
          <p:nvPr>
            <p:ph type="title"/>
          </p:nvPr>
        </p:nvSpPr>
        <p:spPr>
          <a:xfrm>
            <a:off x="457200" y="1042254"/>
            <a:ext cx="8229600" cy="557946"/>
          </a:xfrm>
        </p:spPr>
        <p:txBody>
          <a:bodyPr>
            <a:normAutofit fontScale="90000"/>
          </a:bodyPr>
          <a:lstStyle/>
          <a:p>
            <a:pPr eaLnBrk="1" hangingPunct="1">
              <a:defRPr/>
            </a:pPr>
            <a:r>
              <a:rPr lang="it-IT" dirty="0" smtClean="0"/>
              <a:t>Distinzioni importanti su valore e prezzi</a:t>
            </a:r>
          </a:p>
        </p:txBody>
      </p:sp>
      <p:sp>
        <p:nvSpPr>
          <p:cNvPr id="84995" name="Rectangle 3"/>
          <p:cNvSpPr>
            <a:spLocks noGrp="1" noChangeArrowheads="1"/>
          </p:cNvSpPr>
          <p:nvPr>
            <p:ph type="body" idx="1"/>
          </p:nvPr>
        </p:nvSpPr>
        <p:spPr/>
        <p:txBody>
          <a:bodyPr/>
          <a:lstStyle/>
          <a:p>
            <a:pPr eaLnBrk="1" hangingPunct="1">
              <a:lnSpc>
                <a:spcPct val="80000"/>
              </a:lnSpc>
              <a:defRPr/>
            </a:pPr>
            <a:r>
              <a:rPr lang="it-IT" sz="2800" dirty="0" smtClean="0"/>
              <a:t>I Distinzione:</a:t>
            </a:r>
          </a:p>
          <a:p>
            <a:pPr lvl="2" eaLnBrk="1" hangingPunct="1">
              <a:lnSpc>
                <a:spcPct val="80000"/>
              </a:lnSpc>
              <a:buFontTx/>
              <a:buNone/>
              <a:defRPr/>
            </a:pPr>
            <a:r>
              <a:rPr lang="it-IT" sz="2000" dirty="0" smtClean="0"/>
              <a:t> </a:t>
            </a:r>
            <a:r>
              <a:rPr lang="it-IT" sz="2800" b="1" dirty="0" smtClean="0">
                <a:solidFill>
                  <a:srgbClr val="CC0000"/>
                </a:solidFill>
                <a:effectLst>
                  <a:outerShdw blurRad="38100" dist="38100" dir="2700000" algn="tl">
                    <a:srgbClr val="000000"/>
                  </a:outerShdw>
                </a:effectLst>
              </a:rPr>
              <a:t>valore d’uso</a:t>
            </a:r>
          </a:p>
          <a:p>
            <a:pPr lvl="2" eaLnBrk="1" hangingPunct="1">
              <a:lnSpc>
                <a:spcPct val="80000"/>
              </a:lnSpc>
              <a:buFontTx/>
              <a:buNone/>
              <a:defRPr/>
            </a:pPr>
            <a:r>
              <a:rPr lang="it-IT" sz="2800" b="1" dirty="0" smtClean="0">
                <a:solidFill>
                  <a:srgbClr val="CC0000"/>
                </a:solidFill>
                <a:effectLst>
                  <a:outerShdw blurRad="38100" dist="38100" dir="2700000" algn="tl">
                    <a:srgbClr val="000000"/>
                  </a:outerShdw>
                </a:effectLst>
              </a:rPr>
              <a:t>valore di scambio</a:t>
            </a:r>
          </a:p>
          <a:p>
            <a:pPr eaLnBrk="1" hangingPunct="1">
              <a:lnSpc>
                <a:spcPct val="80000"/>
              </a:lnSpc>
              <a:defRPr/>
            </a:pPr>
            <a:r>
              <a:rPr lang="it-IT" sz="2800" dirty="0" smtClean="0"/>
              <a:t>Paradosso dell’acqua e dei diamanti </a:t>
            </a:r>
          </a:p>
          <a:p>
            <a:pPr lvl="1" eaLnBrk="1" hangingPunct="1">
              <a:lnSpc>
                <a:spcPct val="80000"/>
              </a:lnSpc>
              <a:defRPr/>
            </a:pPr>
            <a:r>
              <a:rPr lang="it-IT" sz="2400" dirty="0" smtClean="0"/>
              <a:t> Il valore d’uso non può spiegare il valore di scambio.</a:t>
            </a:r>
          </a:p>
          <a:p>
            <a:pPr eaLnBrk="1" hangingPunct="1">
              <a:lnSpc>
                <a:spcPct val="80000"/>
              </a:lnSpc>
              <a:defRPr/>
            </a:pPr>
            <a:endParaRPr lang="it-IT" sz="2800" dirty="0" smtClean="0"/>
          </a:p>
          <a:p>
            <a:pPr eaLnBrk="1" hangingPunct="1">
              <a:lnSpc>
                <a:spcPct val="80000"/>
              </a:lnSpc>
              <a:defRPr/>
            </a:pPr>
            <a:r>
              <a:rPr lang="it-IT" sz="2800" dirty="0" smtClean="0"/>
              <a:t>II Distinzione:</a:t>
            </a:r>
          </a:p>
          <a:p>
            <a:pPr lvl="2" eaLnBrk="1" hangingPunct="1">
              <a:lnSpc>
                <a:spcPct val="80000"/>
              </a:lnSpc>
              <a:buFontTx/>
              <a:buNone/>
              <a:defRPr/>
            </a:pPr>
            <a:r>
              <a:rPr lang="it-IT" sz="2000" dirty="0" smtClean="0"/>
              <a:t> </a:t>
            </a:r>
            <a:r>
              <a:rPr lang="it-IT" b="1" dirty="0" smtClean="0">
                <a:solidFill>
                  <a:srgbClr val="CC0000"/>
                </a:solidFill>
                <a:effectLst>
                  <a:outerShdw blurRad="38100" dist="38100" dir="2700000" algn="tl">
                    <a:srgbClr val="000000"/>
                  </a:outerShdw>
                </a:effectLst>
              </a:rPr>
              <a:t>prezzo di mercato</a:t>
            </a:r>
            <a:r>
              <a:rPr lang="it-IT" dirty="0" smtClean="0"/>
              <a:t> (domanda e offerta)</a:t>
            </a:r>
          </a:p>
          <a:p>
            <a:pPr lvl="2" eaLnBrk="1" hangingPunct="1">
              <a:lnSpc>
                <a:spcPct val="80000"/>
              </a:lnSpc>
              <a:buFontTx/>
              <a:buNone/>
              <a:defRPr/>
            </a:pPr>
            <a:r>
              <a:rPr lang="it-IT" dirty="0" smtClean="0"/>
              <a:t> </a:t>
            </a:r>
            <a:r>
              <a:rPr lang="it-IT" b="1" dirty="0" smtClean="0">
                <a:solidFill>
                  <a:srgbClr val="CC0000"/>
                </a:solidFill>
                <a:effectLst>
                  <a:outerShdw blurRad="38100" dist="38100" dir="2700000" algn="tl">
                    <a:srgbClr val="000000"/>
                  </a:outerShdw>
                </a:effectLst>
              </a:rPr>
              <a:t>prezzo naturale</a:t>
            </a:r>
            <a:r>
              <a:rPr lang="it-IT" dirty="0" smtClean="0"/>
              <a:t> (prezzo di lungo periodo)</a:t>
            </a:r>
          </a:p>
          <a:p>
            <a:pPr lvl="2" eaLnBrk="1" hangingPunct="1">
              <a:lnSpc>
                <a:spcPct val="80000"/>
              </a:lnSpc>
              <a:buFontTx/>
              <a:buNone/>
              <a:defRPr/>
            </a:pPr>
            <a:r>
              <a:rPr lang="it-IT" dirty="0" smtClean="0"/>
              <a:t>(nozione di </a:t>
            </a:r>
            <a:r>
              <a:rPr lang="it-IT" b="1" dirty="0" smtClean="0">
                <a:solidFill>
                  <a:srgbClr val="CC0000"/>
                </a:solidFill>
                <a:effectLst>
                  <a:outerShdw blurRad="38100" dist="38100" dir="2700000" algn="tl">
                    <a:srgbClr val="000000"/>
                  </a:outerShdw>
                </a:effectLst>
              </a:rPr>
              <a:t>GRAVITAZIONE </a:t>
            </a:r>
            <a:r>
              <a:rPr lang="it-IT" dirty="0" smtClean="0"/>
              <a:t>determinato dal meccanismo della </a:t>
            </a:r>
            <a:r>
              <a:rPr lang="it-IT" b="1" dirty="0" smtClean="0">
                <a:solidFill>
                  <a:srgbClr val="C00000"/>
                </a:solidFill>
                <a:effectLst>
                  <a:outerShdw blurRad="38100" dist="38100" dir="2700000" algn="tl">
                    <a:srgbClr val="000000">
                      <a:alpha val="43137"/>
                    </a:srgbClr>
                  </a:outerShdw>
                </a:effectLst>
              </a:rPr>
              <a:t>CONCORRENZA</a:t>
            </a:r>
            <a:r>
              <a:rPr lang="it-IT" dirty="0" smtClean="0"/>
              <a:t>)</a:t>
            </a:r>
            <a:endParaRPr lang="it-IT" sz="2000" dirty="0" smtClean="0"/>
          </a:p>
        </p:txBody>
      </p:sp>
    </p:spTree>
    <p:extLst>
      <p:ext uri="{BB962C8B-B14F-4D97-AF65-F5344CB8AC3E}">
        <p14:creationId xmlns:p14="http://schemas.microsoft.com/office/powerpoint/2010/main" val="23849447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p:cTn id="7" dur="500" fill="hold"/>
                                        <p:tgtEl>
                                          <p:spTgt spid="8499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499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 calcmode="lin" valueType="num">
                                      <p:cBhvr>
                                        <p:cTn id="13" dur="500" fill="hold"/>
                                        <p:tgtEl>
                                          <p:spTgt spid="8499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8499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4995">
                                            <p:txEl>
                                              <p:pRg st="2" end="2"/>
                                            </p:txEl>
                                          </p:spTgt>
                                        </p:tgtEl>
                                        <p:attrNameLst>
                                          <p:attrName>style.visibility</p:attrName>
                                        </p:attrNameLst>
                                      </p:cBhvr>
                                      <p:to>
                                        <p:strVal val="visible"/>
                                      </p:to>
                                    </p:set>
                                    <p:anim calcmode="lin" valueType="num">
                                      <p:cBhvr>
                                        <p:cTn id="19" dur="500" fill="hold"/>
                                        <p:tgtEl>
                                          <p:spTgt spid="8499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8499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4995">
                                            <p:txEl>
                                              <p:pRg st="3" end="3"/>
                                            </p:txEl>
                                          </p:spTgt>
                                        </p:tgtEl>
                                        <p:attrNameLst>
                                          <p:attrName>style.visibility</p:attrName>
                                        </p:attrNameLst>
                                      </p:cBhvr>
                                      <p:to>
                                        <p:strVal val="visible"/>
                                      </p:to>
                                    </p:set>
                                    <p:anim calcmode="lin" valueType="num">
                                      <p:cBhvr>
                                        <p:cTn id="25" dur="500" fill="hold"/>
                                        <p:tgtEl>
                                          <p:spTgt spid="8499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8499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4995">
                                            <p:txEl>
                                              <p:pRg st="4" end="4"/>
                                            </p:txEl>
                                          </p:spTgt>
                                        </p:tgtEl>
                                        <p:attrNameLst>
                                          <p:attrName>style.visibility</p:attrName>
                                        </p:attrNameLst>
                                      </p:cBhvr>
                                      <p:to>
                                        <p:strVal val="visible"/>
                                      </p:to>
                                    </p:set>
                                    <p:anim calcmode="lin" valueType="num">
                                      <p:cBhvr>
                                        <p:cTn id="31" dur="500" fill="hold"/>
                                        <p:tgtEl>
                                          <p:spTgt spid="8499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8499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84995">
                                            <p:txEl>
                                              <p:pRg st="6" end="6"/>
                                            </p:txEl>
                                          </p:spTgt>
                                        </p:tgtEl>
                                        <p:attrNameLst>
                                          <p:attrName>style.visibility</p:attrName>
                                        </p:attrNameLst>
                                      </p:cBhvr>
                                      <p:to>
                                        <p:strVal val="visible"/>
                                      </p:to>
                                    </p:set>
                                    <p:anim calcmode="lin" valueType="num">
                                      <p:cBhvr>
                                        <p:cTn id="37" dur="500" fill="hold"/>
                                        <p:tgtEl>
                                          <p:spTgt spid="84995">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8499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84995">
                                            <p:txEl>
                                              <p:pRg st="7" end="7"/>
                                            </p:txEl>
                                          </p:spTgt>
                                        </p:tgtEl>
                                        <p:attrNameLst>
                                          <p:attrName>style.visibility</p:attrName>
                                        </p:attrNameLst>
                                      </p:cBhvr>
                                      <p:to>
                                        <p:strVal val="visible"/>
                                      </p:to>
                                    </p:set>
                                    <p:anim calcmode="lin" valueType="num">
                                      <p:cBhvr>
                                        <p:cTn id="43" dur="500" fill="hold"/>
                                        <p:tgtEl>
                                          <p:spTgt spid="84995">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84995">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84995">
                                            <p:txEl>
                                              <p:pRg st="8" end="8"/>
                                            </p:txEl>
                                          </p:spTgt>
                                        </p:tgtEl>
                                        <p:attrNameLst>
                                          <p:attrName>style.visibility</p:attrName>
                                        </p:attrNameLst>
                                      </p:cBhvr>
                                      <p:to>
                                        <p:strVal val="visible"/>
                                      </p:to>
                                    </p:set>
                                    <p:anim calcmode="lin" valueType="num">
                                      <p:cBhvr>
                                        <p:cTn id="49" dur="500" fill="hold"/>
                                        <p:tgtEl>
                                          <p:spTgt spid="84995">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84995">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84995">
                                            <p:txEl>
                                              <p:pRg st="9" end="9"/>
                                            </p:txEl>
                                          </p:spTgt>
                                        </p:tgtEl>
                                        <p:attrNameLst>
                                          <p:attrName>style.visibility</p:attrName>
                                        </p:attrNameLst>
                                      </p:cBhvr>
                                      <p:to>
                                        <p:strVal val="visible"/>
                                      </p:to>
                                    </p:set>
                                    <p:anim calcmode="lin" valueType="num">
                                      <p:cBhvr>
                                        <p:cTn id="55" dur="500" fill="hold"/>
                                        <p:tgtEl>
                                          <p:spTgt spid="84995">
                                            <p:txEl>
                                              <p:pRg st="9" end="9"/>
                                            </p:txEl>
                                          </p:spTgt>
                                        </p:tgtEl>
                                        <p:attrNameLst>
                                          <p:attrName>ppt_w</p:attrName>
                                        </p:attrNameLst>
                                      </p:cBhvr>
                                      <p:tavLst>
                                        <p:tav tm="0">
                                          <p:val>
                                            <p:fltVal val="0"/>
                                          </p:val>
                                        </p:tav>
                                        <p:tav tm="100000">
                                          <p:val>
                                            <p:strVal val="#ppt_w"/>
                                          </p:val>
                                        </p:tav>
                                      </p:tavLst>
                                    </p:anim>
                                    <p:anim calcmode="lin" valueType="num">
                                      <p:cBhvr>
                                        <p:cTn id="56" dur="500" fill="hold"/>
                                        <p:tgtEl>
                                          <p:spTgt spid="84995">
                                            <p:txEl>
                                              <p:pRg st="9" end="9"/>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società dei cacciatori</a:t>
            </a:r>
            <a:endParaRPr lang="it-IT" dirty="0"/>
          </a:p>
        </p:txBody>
      </p:sp>
      <p:sp>
        <p:nvSpPr>
          <p:cNvPr id="3" name="Segnaposto contenuto 2"/>
          <p:cNvSpPr>
            <a:spLocks noGrp="1"/>
          </p:cNvSpPr>
          <p:nvPr>
            <p:ph idx="1"/>
          </p:nvPr>
        </p:nvSpPr>
        <p:spPr/>
        <p:txBody>
          <a:bodyPr>
            <a:normAutofit fontScale="70000" lnSpcReduction="20000"/>
          </a:bodyPr>
          <a:lstStyle/>
          <a:p>
            <a:r>
              <a:rPr lang="it-IT" altLang="it-IT" dirty="0">
                <a:latin typeface="Times New Roman" panose="02020603050405020304" pitchFamily="18" charset="0"/>
              </a:rPr>
              <a:t>1. Stadio primitivo. Unico fattore di produzione (input) è il </a:t>
            </a:r>
            <a:r>
              <a:rPr lang="it-IT" altLang="it-IT" dirty="0" smtClean="0">
                <a:latin typeface="Times New Roman" panose="02020603050405020304" pitchFamily="18" charset="0"/>
              </a:rPr>
              <a:t>lavoro</a:t>
            </a:r>
          </a:p>
          <a:p>
            <a:r>
              <a:rPr lang="it-IT" altLang="it-IT" sz="3600" dirty="0" smtClean="0">
                <a:latin typeface="Times New Roman" panose="02020603050405020304" pitchFamily="18" charset="0"/>
              </a:rPr>
              <a:t>Cacciare un castoro richiede il doppio di tempo per cacciare un cervo. Se il prezzo relativo del cervo è maggiore di ½ castoro, nessuno caccia castori. Scarsa offerta: il prezzo dei castori sale (ipotesi, mobilità del lavoro)</a:t>
            </a:r>
          </a:p>
          <a:p>
            <a:pPr algn="ctr" eaLnBrk="0" hangingPunct="0"/>
            <a:r>
              <a:rPr lang="it-IT" altLang="it-IT" sz="3600" dirty="0">
                <a:latin typeface="Times New Roman" panose="02020603050405020304" pitchFamily="18" charset="0"/>
              </a:rPr>
              <a:t>Siano due beni (1 e 2)</a:t>
            </a:r>
          </a:p>
          <a:p>
            <a:pPr algn="ctr" eaLnBrk="0" hangingPunct="0">
              <a:lnSpc>
                <a:spcPct val="30000"/>
              </a:lnSpc>
            </a:pPr>
            <a:endParaRPr lang="it-IT" altLang="it-IT" sz="3600" dirty="0">
              <a:latin typeface="Times New Roman" panose="02020603050405020304" pitchFamily="18" charset="0"/>
            </a:endParaRPr>
          </a:p>
          <a:p>
            <a:pPr algn="ctr" eaLnBrk="0" hangingPunct="0"/>
            <a:r>
              <a:rPr lang="it-IT" altLang="it-IT" sz="3600" i="1" dirty="0">
                <a:latin typeface="Times New Roman" panose="02020603050405020304" pitchFamily="18" charset="0"/>
              </a:rPr>
              <a:t>p</a:t>
            </a:r>
            <a:r>
              <a:rPr lang="it-IT" altLang="it-IT" sz="3600" baseline="-25000" dirty="0">
                <a:latin typeface="Times New Roman" panose="02020603050405020304" pitchFamily="18" charset="0"/>
              </a:rPr>
              <a:t>1</a:t>
            </a:r>
            <a:r>
              <a:rPr lang="it-IT" altLang="it-IT" sz="3600" dirty="0">
                <a:latin typeface="Times New Roman" panose="02020603050405020304" pitchFamily="18" charset="0"/>
              </a:rPr>
              <a:t> = </a:t>
            </a:r>
            <a:r>
              <a:rPr lang="it-IT" altLang="it-IT" sz="3600" i="1" dirty="0">
                <a:latin typeface="Times New Roman" panose="02020603050405020304" pitchFamily="18" charset="0"/>
              </a:rPr>
              <a:t>w</a:t>
            </a:r>
            <a:r>
              <a:rPr lang="it-IT" altLang="it-IT" sz="3600" baseline="-25000" dirty="0">
                <a:latin typeface="Times New Roman" panose="02020603050405020304" pitchFamily="18" charset="0"/>
              </a:rPr>
              <a:t>1</a:t>
            </a:r>
            <a:r>
              <a:rPr lang="it-IT" altLang="it-IT" sz="3600" dirty="0">
                <a:latin typeface="Times New Roman" panose="02020603050405020304" pitchFamily="18" charset="0"/>
              </a:rPr>
              <a:t> </a:t>
            </a:r>
            <a:r>
              <a:rPr lang="it-IT" altLang="it-IT" sz="3600" i="1" dirty="0">
                <a:latin typeface="Times New Roman" panose="02020603050405020304" pitchFamily="18" charset="0"/>
              </a:rPr>
              <a:t>l</a:t>
            </a:r>
            <a:r>
              <a:rPr lang="it-IT" altLang="it-IT" sz="3600" baseline="-25000" dirty="0">
                <a:latin typeface="Times New Roman" panose="02020603050405020304" pitchFamily="18" charset="0"/>
              </a:rPr>
              <a:t>1</a:t>
            </a:r>
            <a:endParaRPr lang="it-IT" altLang="it-IT" sz="3600" dirty="0">
              <a:latin typeface="Times New Roman" panose="02020603050405020304" pitchFamily="18" charset="0"/>
            </a:endParaRPr>
          </a:p>
          <a:p>
            <a:pPr algn="ctr" eaLnBrk="0" hangingPunct="0"/>
            <a:r>
              <a:rPr lang="it-IT" altLang="it-IT" sz="3600" i="1" dirty="0">
                <a:latin typeface="Times New Roman" panose="02020603050405020304" pitchFamily="18" charset="0"/>
              </a:rPr>
              <a:t>p</a:t>
            </a:r>
            <a:r>
              <a:rPr lang="it-IT" altLang="it-IT" sz="3600" baseline="-25000" dirty="0">
                <a:latin typeface="Times New Roman" panose="02020603050405020304" pitchFamily="18" charset="0"/>
              </a:rPr>
              <a:t>2</a:t>
            </a:r>
            <a:r>
              <a:rPr lang="it-IT" altLang="it-IT" sz="3600" dirty="0">
                <a:latin typeface="Times New Roman" panose="02020603050405020304" pitchFamily="18" charset="0"/>
              </a:rPr>
              <a:t> = </a:t>
            </a:r>
            <a:r>
              <a:rPr lang="it-IT" altLang="it-IT" sz="3600" i="1" dirty="0">
                <a:latin typeface="Times New Roman" panose="02020603050405020304" pitchFamily="18" charset="0"/>
              </a:rPr>
              <a:t>w</a:t>
            </a:r>
            <a:r>
              <a:rPr lang="it-IT" altLang="it-IT" sz="3600" baseline="-25000" dirty="0">
                <a:latin typeface="Times New Roman" panose="02020603050405020304" pitchFamily="18" charset="0"/>
              </a:rPr>
              <a:t>2</a:t>
            </a:r>
            <a:r>
              <a:rPr lang="it-IT" altLang="it-IT" sz="3600" dirty="0">
                <a:latin typeface="Times New Roman" panose="02020603050405020304" pitchFamily="18" charset="0"/>
              </a:rPr>
              <a:t> </a:t>
            </a:r>
            <a:r>
              <a:rPr lang="it-IT" altLang="it-IT" sz="3600" i="1" dirty="0">
                <a:latin typeface="Times New Roman" panose="02020603050405020304" pitchFamily="18" charset="0"/>
              </a:rPr>
              <a:t>l</a:t>
            </a:r>
            <a:r>
              <a:rPr lang="it-IT" altLang="it-IT" sz="3600" baseline="-25000" dirty="0">
                <a:latin typeface="Times New Roman" panose="02020603050405020304" pitchFamily="18" charset="0"/>
              </a:rPr>
              <a:t>2</a:t>
            </a:r>
            <a:endParaRPr lang="it-IT" altLang="it-IT" sz="3600" dirty="0">
              <a:latin typeface="Times New Roman" panose="02020603050405020304" pitchFamily="18" charset="0"/>
            </a:endParaRPr>
          </a:p>
          <a:p>
            <a:pPr algn="ctr" eaLnBrk="0" hangingPunct="0">
              <a:lnSpc>
                <a:spcPct val="40000"/>
              </a:lnSpc>
            </a:pPr>
            <a:endParaRPr lang="it-IT" altLang="it-IT" sz="3600" dirty="0">
              <a:latin typeface="Times New Roman" panose="02020603050405020304" pitchFamily="18" charset="0"/>
            </a:endParaRPr>
          </a:p>
          <a:p>
            <a:pPr algn="ctr" eaLnBrk="0" hangingPunct="0"/>
            <a:r>
              <a:rPr lang="it-IT" altLang="it-IT" sz="3600" dirty="0">
                <a:latin typeface="Times New Roman" panose="02020603050405020304" pitchFamily="18" charset="0"/>
              </a:rPr>
              <a:t>se il lavoro è omogeneo </a:t>
            </a:r>
            <a:r>
              <a:rPr lang="it-IT" altLang="it-IT" sz="3600" i="1" dirty="0">
                <a:latin typeface="Times New Roman" panose="02020603050405020304" pitchFamily="18" charset="0"/>
              </a:rPr>
              <a:t>w</a:t>
            </a:r>
            <a:r>
              <a:rPr lang="it-IT" altLang="it-IT" sz="3600" baseline="-25000" dirty="0">
                <a:latin typeface="Times New Roman" panose="02020603050405020304" pitchFamily="18" charset="0"/>
              </a:rPr>
              <a:t>1</a:t>
            </a:r>
            <a:r>
              <a:rPr lang="it-IT" altLang="it-IT" sz="3600" dirty="0">
                <a:latin typeface="Times New Roman" panose="02020603050405020304" pitchFamily="18" charset="0"/>
              </a:rPr>
              <a:t> = </a:t>
            </a:r>
            <a:r>
              <a:rPr lang="it-IT" altLang="it-IT" sz="3600" i="1" dirty="0">
                <a:latin typeface="Times New Roman" panose="02020603050405020304" pitchFamily="18" charset="0"/>
              </a:rPr>
              <a:t>w</a:t>
            </a:r>
            <a:r>
              <a:rPr lang="it-IT" altLang="it-IT" sz="3600" baseline="-25000" dirty="0">
                <a:latin typeface="Times New Roman" panose="02020603050405020304" pitchFamily="18" charset="0"/>
              </a:rPr>
              <a:t>2</a:t>
            </a:r>
            <a:endParaRPr lang="it-IT" altLang="it-IT" sz="3600" dirty="0">
              <a:latin typeface="Times New Roman" panose="02020603050405020304" pitchFamily="18" charset="0"/>
            </a:endParaRPr>
          </a:p>
          <a:p>
            <a:pPr algn="ctr" eaLnBrk="0" hangingPunct="0">
              <a:lnSpc>
                <a:spcPct val="40000"/>
              </a:lnSpc>
            </a:pPr>
            <a:endParaRPr lang="it-IT" altLang="it-IT" sz="3600" dirty="0">
              <a:latin typeface="Times New Roman" panose="02020603050405020304" pitchFamily="18" charset="0"/>
            </a:endParaRPr>
          </a:p>
          <a:p>
            <a:pPr algn="ctr" eaLnBrk="0" hangingPunct="0"/>
            <a:r>
              <a:rPr lang="it-IT" altLang="it-IT" sz="3600" i="1" dirty="0">
                <a:latin typeface="Times New Roman" panose="02020603050405020304" pitchFamily="18" charset="0"/>
              </a:rPr>
              <a:t>p</a:t>
            </a:r>
            <a:r>
              <a:rPr lang="it-IT" altLang="it-IT" sz="3600" baseline="-25000" dirty="0">
                <a:latin typeface="Times New Roman" panose="02020603050405020304" pitchFamily="18" charset="0"/>
              </a:rPr>
              <a:t>1</a:t>
            </a:r>
            <a:r>
              <a:rPr lang="it-IT" altLang="it-IT" sz="3600" dirty="0">
                <a:latin typeface="Times New Roman" panose="02020603050405020304" pitchFamily="18" charset="0"/>
              </a:rPr>
              <a:t>/</a:t>
            </a:r>
            <a:r>
              <a:rPr lang="it-IT" altLang="it-IT" sz="3600" i="1" dirty="0">
                <a:latin typeface="Times New Roman" panose="02020603050405020304" pitchFamily="18" charset="0"/>
              </a:rPr>
              <a:t>p</a:t>
            </a:r>
            <a:r>
              <a:rPr lang="it-IT" altLang="it-IT" sz="3600" baseline="-25000" dirty="0">
                <a:latin typeface="Times New Roman" panose="02020603050405020304" pitchFamily="18" charset="0"/>
              </a:rPr>
              <a:t>2</a:t>
            </a:r>
            <a:r>
              <a:rPr lang="it-IT" altLang="it-IT" sz="3600" dirty="0">
                <a:latin typeface="Times New Roman" panose="02020603050405020304" pitchFamily="18" charset="0"/>
              </a:rPr>
              <a:t> = </a:t>
            </a:r>
            <a:r>
              <a:rPr lang="it-IT" altLang="it-IT" sz="3600" i="1" dirty="0">
                <a:latin typeface="Times New Roman" panose="02020603050405020304" pitchFamily="18" charset="0"/>
              </a:rPr>
              <a:t>l</a:t>
            </a:r>
            <a:r>
              <a:rPr lang="it-IT" altLang="it-IT" sz="3600" baseline="-25000" dirty="0">
                <a:latin typeface="Times New Roman" panose="02020603050405020304" pitchFamily="18" charset="0"/>
              </a:rPr>
              <a:t>1</a:t>
            </a:r>
            <a:r>
              <a:rPr lang="it-IT" altLang="it-IT" sz="3600" dirty="0">
                <a:latin typeface="Times New Roman" panose="02020603050405020304" pitchFamily="18" charset="0"/>
              </a:rPr>
              <a:t>/</a:t>
            </a:r>
            <a:r>
              <a:rPr lang="it-IT" altLang="it-IT" sz="3600" i="1" dirty="0">
                <a:latin typeface="Times New Roman" panose="02020603050405020304" pitchFamily="18" charset="0"/>
              </a:rPr>
              <a:t>l</a:t>
            </a:r>
            <a:r>
              <a:rPr lang="it-IT" altLang="it-IT" sz="3600" baseline="-25000" dirty="0">
                <a:latin typeface="Times New Roman" panose="02020603050405020304" pitchFamily="18" charset="0"/>
              </a:rPr>
              <a:t>2</a:t>
            </a:r>
            <a:r>
              <a:rPr lang="it-IT" altLang="it-IT" sz="3600" dirty="0">
                <a:latin typeface="Times New Roman" panose="02020603050405020304" pitchFamily="18" charset="0"/>
              </a:rPr>
              <a:t>	(1)</a:t>
            </a:r>
          </a:p>
          <a:p>
            <a:endParaRPr lang="it-IT" altLang="it-IT" sz="3600" dirty="0">
              <a:latin typeface="Times New Roman" panose="02020603050405020304" pitchFamily="18" charset="0"/>
            </a:endParaRPr>
          </a:p>
          <a:p>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22</a:t>
            </a:fld>
            <a:endParaRPr lang="it-IT" dirty="0"/>
          </a:p>
        </p:txBody>
      </p:sp>
    </p:spTree>
    <p:extLst>
      <p:ext uri="{BB962C8B-B14F-4D97-AF65-F5344CB8AC3E}">
        <p14:creationId xmlns:p14="http://schemas.microsoft.com/office/powerpoint/2010/main" val="425511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Società avanzata (stadio commerciale)</a:t>
            </a:r>
            <a:endParaRPr lang="it-IT" sz="3200" dirty="0"/>
          </a:p>
        </p:txBody>
      </p:sp>
      <p:sp>
        <p:nvSpPr>
          <p:cNvPr id="3" name="Segnaposto contenuto 2"/>
          <p:cNvSpPr>
            <a:spLocks noGrp="1"/>
          </p:cNvSpPr>
          <p:nvPr>
            <p:ph idx="1"/>
          </p:nvPr>
        </p:nvSpPr>
        <p:spPr/>
        <p:txBody>
          <a:bodyPr>
            <a:normAutofit fontScale="85000" lnSpcReduction="10000"/>
          </a:bodyPr>
          <a:lstStyle/>
          <a:p>
            <a:r>
              <a:rPr lang="it-IT" dirty="0">
                <a:latin typeface="Arial" panose="020B0604020202020204" pitchFamily="34" charset="0"/>
                <a:cs typeface="Arial" panose="020B0604020202020204" pitchFamily="34" charset="0"/>
              </a:rPr>
              <a:t>Stadio avanzato della società. </a:t>
            </a:r>
            <a:r>
              <a:rPr lang="it-IT" b="1" dirty="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Capitale</a:t>
            </a:r>
            <a:r>
              <a:rPr lang="it-IT" dirty="0">
                <a:latin typeface="Arial" panose="020B0604020202020204" pitchFamily="34" charset="0"/>
                <a:cs typeface="Arial" panose="020B0604020202020204" pitchFamily="34" charset="0"/>
              </a:rPr>
              <a:t> e </a:t>
            </a:r>
            <a:r>
              <a:rPr lang="it-IT" b="1" dirty="0">
                <a:solidFill>
                  <a:srgbClr val="CC0000"/>
                </a:solidFill>
                <a:effectLst>
                  <a:outerShdw blurRad="38100" dist="38100" dir="2700000" algn="tl">
                    <a:srgbClr val="000000"/>
                  </a:outerShdw>
                </a:effectLst>
                <a:latin typeface="Arial" panose="020B0604020202020204" pitchFamily="34" charset="0"/>
                <a:cs typeface="Arial" panose="020B0604020202020204" pitchFamily="34" charset="0"/>
              </a:rPr>
              <a:t>terra</a:t>
            </a:r>
            <a:r>
              <a:rPr lang="it-IT" dirty="0">
                <a:latin typeface="Arial" panose="020B0604020202020204" pitchFamily="34" charset="0"/>
                <a:cs typeface="Arial" panose="020B0604020202020204" pitchFamily="34" charset="0"/>
              </a:rPr>
              <a:t> sono di proprietà privata e vanno </a:t>
            </a:r>
            <a:r>
              <a:rPr lang="it-IT" dirty="0" smtClean="0">
                <a:latin typeface="Arial" panose="020B0604020202020204" pitchFamily="34" charset="0"/>
                <a:cs typeface="Arial" panose="020B0604020202020204" pitchFamily="34" charset="0"/>
              </a:rPr>
              <a:t>remunerati (tasso di profitto </a:t>
            </a:r>
            <a:r>
              <a:rPr lang="it-IT" i="1" dirty="0" smtClean="0">
                <a:latin typeface="Arial" panose="020B0604020202020204" pitchFamily="34" charset="0"/>
                <a:cs typeface="Arial" panose="020B0604020202020204" pitchFamily="34" charset="0"/>
              </a:rPr>
              <a:t>r</a:t>
            </a:r>
            <a:r>
              <a:rPr lang="it-IT" dirty="0" smtClean="0">
                <a:latin typeface="Arial" panose="020B0604020202020204" pitchFamily="34" charset="0"/>
                <a:cs typeface="Arial" panose="020B0604020202020204" pitchFamily="34" charset="0"/>
              </a:rPr>
              <a:t> e tasso di rendita </a:t>
            </a:r>
            <a:r>
              <a:rPr lang="it-IT" i="1" dirty="0" smtClean="0">
                <a:latin typeface="Arial" panose="020B0604020202020204" pitchFamily="34" charset="0"/>
                <a:cs typeface="Arial" panose="020B0604020202020204" pitchFamily="34" charset="0"/>
                <a:sym typeface="Symbol" panose="05050102010706020507" pitchFamily="18" charset="2"/>
              </a:rPr>
              <a:t></a:t>
            </a:r>
            <a:r>
              <a:rPr lang="it-IT" dirty="0" smtClean="0">
                <a:latin typeface="Arial" panose="020B0604020202020204" pitchFamily="34" charset="0"/>
                <a:cs typeface="Arial" panose="020B0604020202020204" pitchFamily="34" charset="0"/>
              </a:rPr>
              <a:t>.</a:t>
            </a:r>
            <a:endParaRPr lang="it-IT" sz="4400" dirty="0">
              <a:latin typeface="Arial" panose="020B0604020202020204" pitchFamily="34" charset="0"/>
              <a:cs typeface="Arial" panose="020B0604020202020204" pitchFamily="34" charset="0"/>
            </a:endParaRPr>
          </a:p>
          <a:p>
            <a:pPr eaLnBrk="0" hangingPunct="0"/>
            <a:r>
              <a:rPr lang="it-IT" altLang="it-IT" sz="2800" dirty="0">
                <a:latin typeface="Arial" panose="020B0604020202020204" pitchFamily="34" charset="0"/>
                <a:cs typeface="Arial" panose="020B0604020202020204" pitchFamily="34" charset="0"/>
              </a:rPr>
              <a:t>Il prezzo naturale è pari alla somma della remunerazione </a:t>
            </a:r>
          </a:p>
          <a:p>
            <a:pPr eaLnBrk="0" hangingPunct="0"/>
            <a:r>
              <a:rPr lang="it-IT" altLang="it-IT" sz="2800" dirty="0">
                <a:latin typeface="Arial" panose="020B0604020202020204" pitchFamily="34" charset="0"/>
                <a:cs typeface="Arial" panose="020B0604020202020204" pitchFamily="34" charset="0"/>
              </a:rPr>
              <a:t>dei tre fattori </a:t>
            </a:r>
            <a:r>
              <a:rPr lang="it-IT" altLang="it-IT" sz="2800" b="1" dirty="0">
                <a:latin typeface="Arial" panose="020B0604020202020204" pitchFamily="34" charset="0"/>
                <a:cs typeface="Arial" panose="020B0604020202020204" pitchFamily="34" charset="0"/>
              </a:rPr>
              <a:t>al loro saggio naturale</a:t>
            </a:r>
            <a:r>
              <a:rPr lang="it-IT" altLang="it-IT" sz="2800" dirty="0">
                <a:latin typeface="Arial" panose="020B0604020202020204" pitchFamily="34" charset="0"/>
                <a:cs typeface="Arial" panose="020B0604020202020204" pitchFamily="34" charset="0"/>
              </a:rPr>
              <a:t>. (Teoria </a:t>
            </a:r>
            <a:r>
              <a:rPr lang="it-IT" altLang="it-IT" sz="2800" b="1" dirty="0">
                <a:latin typeface="Arial" panose="020B0604020202020204" pitchFamily="34" charset="0"/>
                <a:cs typeface="Arial" panose="020B0604020202020204" pitchFamily="34" charset="0"/>
              </a:rPr>
              <a:t>additiva</a:t>
            </a:r>
            <a:r>
              <a:rPr lang="it-IT" altLang="it-IT" sz="2800" dirty="0">
                <a:latin typeface="Arial" panose="020B0604020202020204" pitchFamily="34" charset="0"/>
                <a:cs typeface="Arial" panose="020B0604020202020204" pitchFamily="34" charset="0"/>
              </a:rPr>
              <a:t> del valore)</a:t>
            </a:r>
          </a:p>
          <a:p>
            <a:pPr lvl="1" eaLnBrk="0" hangingPunct="0">
              <a:lnSpc>
                <a:spcPct val="120000"/>
              </a:lnSpc>
            </a:pPr>
            <a:r>
              <a:rPr lang="it-IT" altLang="it-IT" i="1" dirty="0">
                <a:latin typeface="Times New Roman" panose="02020603050405020304" pitchFamily="18" charset="0"/>
              </a:rPr>
              <a:t>p</a:t>
            </a:r>
            <a:r>
              <a:rPr lang="it-IT" altLang="it-IT" baseline="-25000" dirty="0">
                <a:latin typeface="Times New Roman" panose="02020603050405020304" pitchFamily="18" charset="0"/>
              </a:rPr>
              <a:t>1</a:t>
            </a:r>
            <a:r>
              <a:rPr lang="it-IT" altLang="it-IT" dirty="0">
                <a:latin typeface="Times New Roman" panose="02020603050405020304" pitchFamily="18" charset="0"/>
              </a:rPr>
              <a:t> = </a:t>
            </a:r>
            <a:r>
              <a:rPr lang="it-IT" altLang="it-IT" i="1" dirty="0" smtClean="0">
                <a:latin typeface="Times New Roman" panose="02020603050405020304" pitchFamily="18" charset="0"/>
              </a:rPr>
              <a:t>wl</a:t>
            </a:r>
            <a:r>
              <a:rPr lang="it-IT" altLang="it-IT" baseline="-25000" dirty="0" smtClean="0">
                <a:latin typeface="Times New Roman" panose="02020603050405020304" pitchFamily="18" charset="0"/>
              </a:rPr>
              <a:t>1</a:t>
            </a:r>
            <a:r>
              <a:rPr lang="it-IT" altLang="it-IT" dirty="0" smtClean="0">
                <a:latin typeface="Times New Roman" panose="02020603050405020304" pitchFamily="18" charset="0"/>
              </a:rPr>
              <a:t> </a:t>
            </a:r>
            <a:r>
              <a:rPr lang="it-IT" altLang="it-IT" dirty="0">
                <a:latin typeface="Times New Roman" panose="02020603050405020304" pitchFamily="18" charset="0"/>
              </a:rPr>
              <a:t>+ </a:t>
            </a:r>
            <a:r>
              <a:rPr lang="it-IT" altLang="it-IT" i="1" dirty="0">
                <a:latin typeface="Times New Roman" panose="02020603050405020304" pitchFamily="18" charset="0"/>
                <a:sym typeface="Symbol" panose="05050102010706020507" pitchFamily="18" charset="2"/>
              </a:rPr>
              <a:t>r</a:t>
            </a:r>
            <a:r>
              <a:rPr lang="it-IT" altLang="it-IT" i="1" dirty="0" smtClean="0">
                <a:latin typeface="Times New Roman" panose="02020603050405020304" pitchFamily="18" charset="0"/>
              </a:rPr>
              <a:t>k</a:t>
            </a:r>
            <a:r>
              <a:rPr lang="it-IT" altLang="it-IT" baseline="-25000" dirty="0" smtClean="0">
                <a:latin typeface="Times New Roman" panose="02020603050405020304" pitchFamily="18" charset="0"/>
              </a:rPr>
              <a:t>1</a:t>
            </a:r>
            <a:r>
              <a:rPr lang="it-IT" altLang="it-IT" dirty="0" smtClean="0">
                <a:latin typeface="Times New Roman" panose="02020603050405020304" pitchFamily="18" charset="0"/>
              </a:rPr>
              <a:t> </a:t>
            </a:r>
            <a:r>
              <a:rPr lang="it-IT" altLang="it-IT" dirty="0">
                <a:latin typeface="Times New Roman" panose="02020603050405020304" pitchFamily="18" charset="0"/>
              </a:rPr>
              <a:t>+ </a:t>
            </a:r>
            <a:r>
              <a:rPr lang="it-IT" altLang="it-IT" dirty="0" smtClean="0">
                <a:latin typeface="Times New Roman" panose="02020603050405020304" pitchFamily="18" charset="0"/>
                <a:sym typeface="Symbol" panose="05050102010706020507" pitchFamily="18" charset="2"/>
              </a:rPr>
              <a:t></a:t>
            </a:r>
            <a:r>
              <a:rPr lang="it-IT" altLang="it-IT" i="1" dirty="0" smtClean="0">
                <a:latin typeface="Times New Roman" panose="02020603050405020304" pitchFamily="18" charset="0"/>
              </a:rPr>
              <a:t>t</a:t>
            </a:r>
            <a:r>
              <a:rPr lang="it-IT" altLang="it-IT" baseline="-25000" dirty="0" smtClean="0">
                <a:latin typeface="Times New Roman" panose="02020603050405020304" pitchFamily="18" charset="0"/>
              </a:rPr>
              <a:t>1</a:t>
            </a:r>
            <a:endParaRPr lang="it-IT" altLang="it-IT" dirty="0">
              <a:latin typeface="Times New Roman" panose="02020603050405020304" pitchFamily="18" charset="0"/>
            </a:endParaRPr>
          </a:p>
          <a:p>
            <a:pPr lvl="1" eaLnBrk="0" hangingPunct="0"/>
            <a:r>
              <a:rPr lang="it-IT" altLang="it-IT" i="1" dirty="0">
                <a:latin typeface="Times New Roman" panose="02020603050405020304" pitchFamily="18" charset="0"/>
              </a:rPr>
              <a:t>p</a:t>
            </a:r>
            <a:r>
              <a:rPr lang="it-IT" altLang="it-IT" baseline="-25000" dirty="0">
                <a:latin typeface="Times New Roman" panose="02020603050405020304" pitchFamily="18" charset="0"/>
              </a:rPr>
              <a:t>2</a:t>
            </a:r>
            <a:r>
              <a:rPr lang="it-IT" altLang="it-IT" dirty="0">
                <a:latin typeface="Times New Roman" panose="02020603050405020304" pitchFamily="18" charset="0"/>
              </a:rPr>
              <a:t> = </a:t>
            </a:r>
            <a:r>
              <a:rPr lang="it-IT" altLang="it-IT" i="1" dirty="0" smtClean="0">
                <a:latin typeface="Times New Roman" panose="02020603050405020304" pitchFamily="18" charset="0"/>
              </a:rPr>
              <a:t>wl</a:t>
            </a:r>
            <a:r>
              <a:rPr lang="it-IT" altLang="it-IT" baseline="-25000" dirty="0" smtClean="0">
                <a:latin typeface="Times New Roman" panose="02020603050405020304" pitchFamily="18" charset="0"/>
              </a:rPr>
              <a:t>2</a:t>
            </a:r>
            <a:r>
              <a:rPr lang="it-IT" altLang="it-IT" dirty="0" smtClean="0">
                <a:latin typeface="Times New Roman" panose="02020603050405020304" pitchFamily="18" charset="0"/>
              </a:rPr>
              <a:t> </a:t>
            </a:r>
            <a:r>
              <a:rPr lang="it-IT" altLang="it-IT" dirty="0">
                <a:latin typeface="Times New Roman" panose="02020603050405020304" pitchFamily="18" charset="0"/>
              </a:rPr>
              <a:t>+ </a:t>
            </a:r>
            <a:r>
              <a:rPr lang="it-IT" altLang="it-IT" i="1" dirty="0">
                <a:latin typeface="Times New Roman" panose="02020603050405020304" pitchFamily="18" charset="0"/>
                <a:sym typeface="Symbol" panose="05050102010706020507" pitchFamily="18" charset="2"/>
              </a:rPr>
              <a:t>r</a:t>
            </a:r>
            <a:r>
              <a:rPr lang="it-IT" altLang="it-IT" i="1" dirty="0" smtClean="0">
                <a:latin typeface="Times New Roman" panose="02020603050405020304" pitchFamily="18" charset="0"/>
              </a:rPr>
              <a:t>k</a:t>
            </a:r>
            <a:r>
              <a:rPr lang="it-IT" altLang="it-IT" baseline="-25000" dirty="0" smtClean="0">
                <a:latin typeface="Times New Roman" panose="02020603050405020304" pitchFamily="18" charset="0"/>
              </a:rPr>
              <a:t>2</a:t>
            </a:r>
            <a:r>
              <a:rPr lang="it-IT" altLang="it-IT" dirty="0" smtClean="0">
                <a:latin typeface="Times New Roman" panose="02020603050405020304" pitchFamily="18" charset="0"/>
              </a:rPr>
              <a:t> </a:t>
            </a:r>
            <a:r>
              <a:rPr lang="it-IT" altLang="it-IT" dirty="0">
                <a:latin typeface="Times New Roman" panose="02020603050405020304" pitchFamily="18" charset="0"/>
              </a:rPr>
              <a:t>+ </a:t>
            </a:r>
            <a:r>
              <a:rPr lang="it-IT" altLang="it-IT" dirty="0" smtClean="0">
                <a:latin typeface="Times New Roman" panose="02020603050405020304" pitchFamily="18" charset="0"/>
                <a:sym typeface="Symbol" panose="05050102010706020507" pitchFamily="18" charset="2"/>
              </a:rPr>
              <a:t></a:t>
            </a:r>
            <a:r>
              <a:rPr lang="it-IT" altLang="it-IT" i="1" dirty="0" smtClean="0">
                <a:latin typeface="Times New Roman" panose="02020603050405020304" pitchFamily="18" charset="0"/>
              </a:rPr>
              <a:t>t</a:t>
            </a:r>
            <a:r>
              <a:rPr lang="it-IT" altLang="it-IT" baseline="-25000" dirty="0" smtClean="0">
                <a:latin typeface="Times New Roman" panose="02020603050405020304" pitchFamily="18" charset="0"/>
              </a:rPr>
              <a:t>2</a:t>
            </a:r>
          </a:p>
          <a:p>
            <a:pPr eaLnBrk="0" hangingPunct="0"/>
            <a:r>
              <a:rPr lang="it-IT" altLang="it-IT" sz="3000" baseline="-25000" dirty="0" smtClean="0">
                <a:latin typeface="Arial" panose="020B0604020202020204" pitchFamily="34" charset="0"/>
                <a:cs typeface="Arial" panose="020B0604020202020204" pitchFamily="34" charset="0"/>
              </a:rPr>
              <a:t>I prezzi non sono più proporzionali al lavoro contenuto</a:t>
            </a:r>
          </a:p>
          <a:p>
            <a:pPr eaLnBrk="0" hangingPunct="0"/>
            <a:r>
              <a:rPr lang="it-IT" altLang="it-IT" i="1" dirty="0">
                <a:latin typeface="Times New Roman" panose="02020603050405020304" pitchFamily="18" charset="0"/>
              </a:rPr>
              <a:t>p</a:t>
            </a:r>
            <a:r>
              <a:rPr lang="it-IT" altLang="it-IT" baseline="-25000" dirty="0">
                <a:latin typeface="Times New Roman" panose="02020603050405020304" pitchFamily="18" charset="0"/>
              </a:rPr>
              <a:t>1</a:t>
            </a:r>
            <a:r>
              <a:rPr lang="it-IT" altLang="it-IT" dirty="0">
                <a:latin typeface="Times New Roman" panose="02020603050405020304" pitchFamily="18" charset="0"/>
              </a:rPr>
              <a:t>/</a:t>
            </a:r>
            <a:r>
              <a:rPr lang="it-IT" altLang="it-IT" i="1" dirty="0">
                <a:latin typeface="Times New Roman" panose="02020603050405020304" pitchFamily="18" charset="0"/>
              </a:rPr>
              <a:t> p</a:t>
            </a:r>
            <a:r>
              <a:rPr lang="it-IT" altLang="it-IT" baseline="-25000" dirty="0">
                <a:latin typeface="Times New Roman" panose="02020603050405020304" pitchFamily="18" charset="0"/>
              </a:rPr>
              <a:t>2</a:t>
            </a:r>
            <a:r>
              <a:rPr lang="it-IT" altLang="it-IT" dirty="0">
                <a:latin typeface="Times New Roman" panose="02020603050405020304" pitchFamily="18" charset="0"/>
              </a:rPr>
              <a:t> = (</a:t>
            </a:r>
            <a:r>
              <a:rPr lang="it-IT" altLang="it-IT" i="1" dirty="0">
                <a:latin typeface="Times New Roman" panose="02020603050405020304" pitchFamily="18" charset="0"/>
              </a:rPr>
              <a:t>wl</a:t>
            </a:r>
            <a:r>
              <a:rPr lang="it-IT" altLang="it-IT" baseline="-25000" dirty="0">
                <a:latin typeface="Times New Roman" panose="02020603050405020304" pitchFamily="18" charset="0"/>
              </a:rPr>
              <a:t>1</a:t>
            </a:r>
            <a:r>
              <a:rPr lang="it-IT" altLang="it-IT" dirty="0">
                <a:latin typeface="Times New Roman" panose="02020603050405020304" pitchFamily="18" charset="0"/>
              </a:rPr>
              <a:t> + </a:t>
            </a:r>
            <a:r>
              <a:rPr lang="it-IT" altLang="it-IT" dirty="0">
                <a:latin typeface="Times New Roman" panose="02020603050405020304" pitchFamily="18" charset="0"/>
                <a:sym typeface="Symbol" panose="05050102010706020507" pitchFamily="18" charset="2"/>
              </a:rPr>
              <a:t></a:t>
            </a:r>
            <a:r>
              <a:rPr lang="it-IT" altLang="it-IT" i="1" dirty="0">
                <a:latin typeface="Times New Roman" panose="02020603050405020304" pitchFamily="18" charset="0"/>
              </a:rPr>
              <a:t>k</a:t>
            </a:r>
            <a:r>
              <a:rPr lang="it-IT" altLang="it-IT" baseline="-25000" dirty="0">
                <a:latin typeface="Times New Roman" panose="02020603050405020304" pitchFamily="18" charset="0"/>
              </a:rPr>
              <a:t>1</a:t>
            </a:r>
            <a:r>
              <a:rPr lang="it-IT" altLang="it-IT" dirty="0">
                <a:latin typeface="Times New Roman" panose="02020603050405020304" pitchFamily="18" charset="0"/>
              </a:rPr>
              <a:t> + </a:t>
            </a:r>
            <a:r>
              <a:rPr lang="it-IT" altLang="it-IT" dirty="0">
                <a:latin typeface="Times New Roman" panose="02020603050405020304" pitchFamily="18" charset="0"/>
                <a:sym typeface="Symbol" panose="05050102010706020507" pitchFamily="18" charset="2"/>
              </a:rPr>
              <a:t></a:t>
            </a:r>
            <a:r>
              <a:rPr lang="it-IT" altLang="it-IT" i="1" dirty="0">
                <a:latin typeface="Times New Roman" panose="02020603050405020304" pitchFamily="18" charset="0"/>
              </a:rPr>
              <a:t>t</a:t>
            </a:r>
            <a:r>
              <a:rPr lang="it-IT" altLang="it-IT" baseline="-25000" dirty="0">
                <a:latin typeface="Times New Roman" panose="02020603050405020304" pitchFamily="18" charset="0"/>
              </a:rPr>
              <a:t>1</a:t>
            </a:r>
            <a:r>
              <a:rPr lang="it-IT" altLang="it-IT" dirty="0">
                <a:latin typeface="Times New Roman" panose="02020603050405020304" pitchFamily="18" charset="0"/>
              </a:rPr>
              <a:t>) / (</a:t>
            </a:r>
            <a:r>
              <a:rPr lang="it-IT" altLang="it-IT" i="1" dirty="0">
                <a:latin typeface="Times New Roman" panose="02020603050405020304" pitchFamily="18" charset="0"/>
              </a:rPr>
              <a:t>wl</a:t>
            </a:r>
            <a:r>
              <a:rPr lang="it-IT" altLang="it-IT" baseline="-25000" dirty="0">
                <a:latin typeface="Times New Roman" panose="02020603050405020304" pitchFamily="18" charset="0"/>
              </a:rPr>
              <a:t>2</a:t>
            </a:r>
            <a:r>
              <a:rPr lang="it-IT" altLang="it-IT" dirty="0">
                <a:latin typeface="Times New Roman" panose="02020603050405020304" pitchFamily="18" charset="0"/>
              </a:rPr>
              <a:t> + </a:t>
            </a:r>
            <a:r>
              <a:rPr lang="it-IT" altLang="it-IT" dirty="0">
                <a:latin typeface="Times New Roman" panose="02020603050405020304" pitchFamily="18" charset="0"/>
                <a:sym typeface="Symbol" panose="05050102010706020507" pitchFamily="18" charset="2"/>
              </a:rPr>
              <a:t></a:t>
            </a:r>
            <a:r>
              <a:rPr lang="it-IT" altLang="it-IT" i="1" dirty="0">
                <a:latin typeface="Times New Roman" panose="02020603050405020304" pitchFamily="18" charset="0"/>
              </a:rPr>
              <a:t>k</a:t>
            </a:r>
            <a:r>
              <a:rPr lang="it-IT" altLang="it-IT" baseline="-25000" dirty="0">
                <a:latin typeface="Times New Roman" panose="02020603050405020304" pitchFamily="18" charset="0"/>
              </a:rPr>
              <a:t>2</a:t>
            </a:r>
            <a:r>
              <a:rPr lang="it-IT" altLang="it-IT" dirty="0">
                <a:latin typeface="Times New Roman" panose="02020603050405020304" pitchFamily="18" charset="0"/>
              </a:rPr>
              <a:t> + </a:t>
            </a:r>
            <a:r>
              <a:rPr lang="it-IT" altLang="it-IT" dirty="0">
                <a:latin typeface="Times New Roman" panose="02020603050405020304" pitchFamily="18" charset="0"/>
                <a:sym typeface="Symbol" panose="05050102010706020507" pitchFamily="18" charset="2"/>
              </a:rPr>
              <a:t></a:t>
            </a:r>
            <a:r>
              <a:rPr lang="it-IT" altLang="it-IT" i="1" dirty="0">
                <a:latin typeface="Times New Roman" panose="02020603050405020304" pitchFamily="18" charset="0"/>
              </a:rPr>
              <a:t>t</a:t>
            </a:r>
            <a:r>
              <a:rPr lang="it-IT" altLang="it-IT" baseline="-25000" dirty="0">
                <a:latin typeface="Times New Roman" panose="02020603050405020304" pitchFamily="18" charset="0"/>
              </a:rPr>
              <a:t>2</a:t>
            </a:r>
            <a:r>
              <a:rPr lang="it-IT" altLang="it-IT" dirty="0">
                <a:latin typeface="Times New Roman" panose="02020603050405020304" pitchFamily="18" charset="0"/>
              </a:rPr>
              <a:t>)</a:t>
            </a:r>
            <a:endParaRPr lang="it-IT" altLang="it-IT" baseline="-25000" dirty="0">
              <a:latin typeface="Times New Roman" panose="02020603050405020304" pitchFamily="18" charset="0"/>
            </a:endParaRPr>
          </a:p>
          <a:p>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23</a:t>
            </a:fld>
            <a:endParaRPr lang="it-IT" dirty="0"/>
          </a:p>
        </p:txBody>
      </p:sp>
    </p:spTree>
    <p:extLst>
      <p:ext uri="{BB962C8B-B14F-4D97-AF65-F5344CB8AC3E}">
        <p14:creationId xmlns:p14="http://schemas.microsoft.com/office/powerpoint/2010/main" val="222437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8C6B190-25E2-42E9-BC3D-13FDA3858B69}" type="slidenum">
              <a:rPr lang="it-IT" altLang="it-IT" sz="1400" smtClean="0"/>
              <a:pPr eaLnBrk="1" hangingPunct="1"/>
              <a:t>24</a:t>
            </a:fld>
            <a:endParaRPr lang="it-IT" altLang="it-IT" sz="1400" smtClean="0"/>
          </a:p>
        </p:txBody>
      </p:sp>
      <p:sp>
        <p:nvSpPr>
          <p:cNvPr id="88066" name="Rectangle 2"/>
          <p:cNvSpPr>
            <a:spLocks noGrp="1" noChangeArrowheads="1"/>
          </p:cNvSpPr>
          <p:nvPr>
            <p:ph type="title"/>
          </p:nvPr>
        </p:nvSpPr>
        <p:spPr>
          <a:xfrm>
            <a:off x="457200" y="1189376"/>
            <a:ext cx="8229600" cy="557946"/>
          </a:xfrm>
        </p:spPr>
        <p:txBody>
          <a:bodyPr>
            <a:normAutofit fontScale="90000"/>
          </a:bodyPr>
          <a:lstStyle/>
          <a:p>
            <a:pPr eaLnBrk="1" hangingPunct="1">
              <a:defRPr/>
            </a:pPr>
            <a:r>
              <a:rPr lang="it-IT" dirty="0" smtClean="0"/>
              <a:t>Prezzi di mercato e prezzi naturali</a:t>
            </a:r>
          </a:p>
        </p:txBody>
      </p:sp>
      <p:sp>
        <p:nvSpPr>
          <p:cNvPr id="88067" name="Text Box 3"/>
          <p:cNvSpPr txBox="1">
            <a:spLocks noChangeArrowheads="1"/>
          </p:cNvSpPr>
          <p:nvPr/>
        </p:nvSpPr>
        <p:spPr bwMode="auto">
          <a:xfrm>
            <a:off x="838200" y="2057400"/>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b="1"/>
              <a:t>Prezzi di mercato = prezzi effettivi</a:t>
            </a:r>
          </a:p>
        </p:txBody>
      </p:sp>
      <p:sp>
        <p:nvSpPr>
          <p:cNvPr id="88068" name="Text Box 4"/>
          <p:cNvSpPr txBox="1">
            <a:spLocks noChangeArrowheads="1"/>
          </p:cNvSpPr>
          <p:nvPr/>
        </p:nvSpPr>
        <p:spPr bwMode="auto">
          <a:xfrm>
            <a:off x="914400" y="2590800"/>
            <a:ext cx="754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b="1"/>
              <a:t>Prezzi naturali = prezzi di equilibrio</a:t>
            </a:r>
          </a:p>
        </p:txBody>
      </p:sp>
      <p:sp>
        <p:nvSpPr>
          <p:cNvPr id="88070" name="Rectangle 6"/>
          <p:cNvSpPr>
            <a:spLocks noChangeArrowheads="1"/>
          </p:cNvSpPr>
          <p:nvPr/>
        </p:nvSpPr>
        <p:spPr bwMode="auto">
          <a:xfrm>
            <a:off x="762000" y="3420373"/>
            <a:ext cx="8058150" cy="1061829"/>
          </a:xfrm>
          <a:prstGeom prst="rect">
            <a:avLst/>
          </a:prstGeom>
          <a:solidFill>
            <a:srgbClr val="F8F8F8"/>
          </a:solidFill>
          <a:ln w="9525">
            <a:solidFill>
              <a:schemeClr val="tx1"/>
            </a:solidFill>
            <a:miter lim="800000"/>
            <a:headEnd/>
            <a:tailEnd/>
          </a:ln>
          <a:effectLst>
            <a:outerShdw dist="107763" dir="13500000" algn="ctr" rotWithShape="0">
              <a:schemeClr val="bg2">
                <a:alpha val="50000"/>
              </a:schemeClr>
            </a:outerShdw>
          </a:effectLst>
        </p:spPr>
        <p:txBody>
          <a:bodyPr anchor="ctr">
            <a:spAutoFit/>
          </a:bodyPr>
          <a:lstStyle/>
          <a:p>
            <a:pPr algn="l" eaLnBrk="0" hangingPunct="0">
              <a:spcBef>
                <a:spcPct val="50000"/>
              </a:spcBef>
              <a:defRPr/>
            </a:pPr>
            <a:r>
              <a:rPr lang="it-IT" b="1" dirty="0"/>
              <a:t>Remunerazione più bassa che in un altro settore: viene ritirato il fattore dall’impiego meno remunerativo e reinvestito in quello più </a:t>
            </a:r>
            <a:r>
              <a:rPr lang="it-IT" b="1" dirty="0" smtClean="0"/>
              <a:t>conveniente</a:t>
            </a:r>
          </a:p>
          <a:p>
            <a:pPr algn="l" eaLnBrk="0" hangingPunct="0">
              <a:spcBef>
                <a:spcPct val="50000"/>
              </a:spcBef>
              <a:defRPr/>
            </a:pPr>
            <a:r>
              <a:rPr lang="it-IT" b="1" dirty="0" smtClean="0"/>
              <a:t>Mobilità dei fattori produttivi da un impiego all’altro</a:t>
            </a:r>
            <a:endParaRPr lang="it-IT" b="1" dirty="0"/>
          </a:p>
        </p:txBody>
      </p:sp>
      <p:sp>
        <p:nvSpPr>
          <p:cNvPr id="88071" name="Text Box 7"/>
          <p:cNvSpPr txBox="1">
            <a:spLocks noChangeArrowheads="1"/>
          </p:cNvSpPr>
          <p:nvPr/>
        </p:nvSpPr>
        <p:spPr bwMode="auto">
          <a:xfrm>
            <a:off x="669925" y="4588279"/>
            <a:ext cx="7521575" cy="1631216"/>
          </a:xfrm>
          <a:prstGeom prst="rect">
            <a:avLst/>
          </a:prstGeom>
          <a:noFill/>
          <a:ln w="9525">
            <a:noFill/>
            <a:miter lim="800000"/>
            <a:headEnd/>
            <a:tailEnd/>
          </a:ln>
          <a:effectLst/>
        </p:spPr>
        <p:txBody>
          <a:bodyPr>
            <a:spAutoFit/>
          </a:bodyPr>
          <a:lstStyle/>
          <a:p>
            <a:pPr algn="l" eaLnBrk="0" hangingPunct="0">
              <a:defRPr/>
            </a:pPr>
            <a:r>
              <a:rPr lang="it-IT" b="1" dirty="0"/>
              <a:t>Perciò teoria </a:t>
            </a:r>
            <a:r>
              <a:rPr lang="it-IT" b="1" dirty="0">
                <a:solidFill>
                  <a:srgbClr val="CC0000"/>
                </a:solidFill>
                <a:effectLst>
                  <a:outerShdw blurRad="38100" dist="38100" dir="2700000" algn="tl">
                    <a:srgbClr val="000000"/>
                  </a:outerShdw>
                </a:effectLst>
              </a:rPr>
              <a:t>additiva</a:t>
            </a:r>
            <a:r>
              <a:rPr lang="it-IT" b="1" dirty="0"/>
              <a:t> dei prezzi: esiste un saggio di equilibrio dei fattori in conseguenza della logica di funzionamento del </a:t>
            </a:r>
            <a:r>
              <a:rPr lang="it-IT" sz="2800" b="1" dirty="0" smtClean="0">
                <a:solidFill>
                  <a:srgbClr val="CC0000"/>
                </a:solidFill>
                <a:effectLst>
                  <a:outerShdw blurRad="38100" dist="38100" dir="2700000" algn="tl">
                    <a:srgbClr val="000000"/>
                  </a:outerShdw>
                </a:effectLst>
              </a:rPr>
              <a:t>mercato</a:t>
            </a:r>
          </a:p>
          <a:p>
            <a:pPr algn="l" eaLnBrk="0" hangingPunct="0">
              <a:defRPr/>
            </a:pPr>
            <a:r>
              <a:rPr lang="it-IT" dirty="0" smtClean="0"/>
              <a:t>Problema: ragionamento circolare: per misurare il valore devo conoscere i redditi che lo compongono, ma per misurare i redditi devo conoscere il valore di cui sono parte e i prezzi del capitale e della terra</a:t>
            </a:r>
            <a:endParaRPr lang="it-IT" dirty="0"/>
          </a:p>
        </p:txBody>
      </p:sp>
    </p:spTree>
    <p:extLst>
      <p:ext uri="{BB962C8B-B14F-4D97-AF65-F5344CB8AC3E}">
        <p14:creationId xmlns:p14="http://schemas.microsoft.com/office/powerpoint/2010/main" val="14122055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8067"/>
                                        </p:tgtEl>
                                        <p:attrNameLst>
                                          <p:attrName>style.visibility</p:attrName>
                                        </p:attrNameLst>
                                      </p:cBhvr>
                                      <p:to>
                                        <p:strVal val="visible"/>
                                      </p:to>
                                    </p:set>
                                    <p:anim calcmode="lin" valueType="num">
                                      <p:cBhvr>
                                        <p:cTn id="7" dur="500" fill="hold"/>
                                        <p:tgtEl>
                                          <p:spTgt spid="88067"/>
                                        </p:tgtEl>
                                        <p:attrNameLst>
                                          <p:attrName>ppt_w</p:attrName>
                                        </p:attrNameLst>
                                      </p:cBhvr>
                                      <p:tavLst>
                                        <p:tav tm="0">
                                          <p:val>
                                            <p:fltVal val="0"/>
                                          </p:val>
                                        </p:tav>
                                        <p:tav tm="100000">
                                          <p:val>
                                            <p:strVal val="#ppt_w"/>
                                          </p:val>
                                        </p:tav>
                                      </p:tavLst>
                                    </p:anim>
                                    <p:anim calcmode="lin" valueType="num">
                                      <p:cBhvr>
                                        <p:cTn id="8" dur="500" fill="hold"/>
                                        <p:tgtEl>
                                          <p:spTgt spid="88067"/>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8068"/>
                                        </p:tgtEl>
                                        <p:attrNameLst>
                                          <p:attrName>style.visibility</p:attrName>
                                        </p:attrNameLst>
                                      </p:cBhvr>
                                      <p:to>
                                        <p:strVal val="visible"/>
                                      </p:to>
                                    </p:set>
                                    <p:anim calcmode="lin" valueType="num">
                                      <p:cBhvr>
                                        <p:cTn id="13" dur="500" fill="hold"/>
                                        <p:tgtEl>
                                          <p:spTgt spid="88068"/>
                                        </p:tgtEl>
                                        <p:attrNameLst>
                                          <p:attrName>ppt_w</p:attrName>
                                        </p:attrNameLst>
                                      </p:cBhvr>
                                      <p:tavLst>
                                        <p:tav tm="0">
                                          <p:val>
                                            <p:fltVal val="0"/>
                                          </p:val>
                                        </p:tav>
                                        <p:tav tm="100000">
                                          <p:val>
                                            <p:strVal val="#ppt_w"/>
                                          </p:val>
                                        </p:tav>
                                      </p:tavLst>
                                    </p:anim>
                                    <p:anim calcmode="lin" valueType="num">
                                      <p:cBhvr>
                                        <p:cTn id="14" dur="500" fill="hold"/>
                                        <p:tgtEl>
                                          <p:spTgt spid="88068"/>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8070"/>
                                        </p:tgtEl>
                                        <p:attrNameLst>
                                          <p:attrName>style.visibility</p:attrName>
                                        </p:attrNameLst>
                                      </p:cBhvr>
                                      <p:to>
                                        <p:strVal val="visible"/>
                                      </p:to>
                                    </p:set>
                                    <p:anim calcmode="lin" valueType="num">
                                      <p:cBhvr>
                                        <p:cTn id="19" dur="500" fill="hold"/>
                                        <p:tgtEl>
                                          <p:spTgt spid="88070"/>
                                        </p:tgtEl>
                                        <p:attrNameLst>
                                          <p:attrName>ppt_w</p:attrName>
                                        </p:attrNameLst>
                                      </p:cBhvr>
                                      <p:tavLst>
                                        <p:tav tm="0">
                                          <p:val>
                                            <p:fltVal val="0"/>
                                          </p:val>
                                        </p:tav>
                                        <p:tav tm="100000">
                                          <p:val>
                                            <p:strVal val="#ppt_w"/>
                                          </p:val>
                                        </p:tav>
                                      </p:tavLst>
                                    </p:anim>
                                    <p:anim calcmode="lin" valueType="num">
                                      <p:cBhvr>
                                        <p:cTn id="20" dur="500" fill="hold"/>
                                        <p:tgtEl>
                                          <p:spTgt spid="88070"/>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8071"/>
                                        </p:tgtEl>
                                        <p:attrNameLst>
                                          <p:attrName>style.visibility</p:attrName>
                                        </p:attrNameLst>
                                      </p:cBhvr>
                                      <p:to>
                                        <p:strVal val="visible"/>
                                      </p:to>
                                    </p:set>
                                    <p:anim calcmode="lin" valueType="num">
                                      <p:cBhvr>
                                        <p:cTn id="25" dur="500" fill="hold"/>
                                        <p:tgtEl>
                                          <p:spTgt spid="88071"/>
                                        </p:tgtEl>
                                        <p:attrNameLst>
                                          <p:attrName>ppt_w</p:attrName>
                                        </p:attrNameLst>
                                      </p:cBhvr>
                                      <p:tavLst>
                                        <p:tav tm="0">
                                          <p:val>
                                            <p:fltVal val="0"/>
                                          </p:val>
                                        </p:tav>
                                        <p:tav tm="100000">
                                          <p:val>
                                            <p:strVal val="#ppt_w"/>
                                          </p:val>
                                        </p:tav>
                                      </p:tavLst>
                                    </p:anim>
                                    <p:anim calcmode="lin" valueType="num">
                                      <p:cBhvr>
                                        <p:cTn id="26" dur="500" fill="hold"/>
                                        <p:tgtEl>
                                          <p:spTgt spid="880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autoUpdateAnimBg="0"/>
      <p:bldP spid="88068" grpId="0" autoUpdateAnimBg="0"/>
      <p:bldP spid="88070" grpId="0" animBg="1" autoUpdateAnimBg="0"/>
      <p:bldP spid="8807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E732744-430A-44C3-B4E5-5E56B566732E}" type="slidenum">
              <a:rPr lang="it-IT" altLang="it-IT" sz="1400" smtClean="0"/>
              <a:pPr eaLnBrk="1" hangingPunct="1"/>
              <a:t>25</a:t>
            </a:fld>
            <a:endParaRPr lang="it-IT" altLang="it-IT" sz="1400" smtClean="0"/>
          </a:p>
        </p:txBody>
      </p:sp>
      <p:sp>
        <p:nvSpPr>
          <p:cNvPr id="90114" name="Rectangle 2"/>
          <p:cNvSpPr>
            <a:spLocks noGrp="1" noChangeArrowheads="1"/>
          </p:cNvSpPr>
          <p:nvPr>
            <p:ph type="title"/>
          </p:nvPr>
        </p:nvSpPr>
        <p:spPr/>
        <p:txBody>
          <a:bodyPr>
            <a:normAutofit fontScale="90000"/>
          </a:bodyPr>
          <a:lstStyle/>
          <a:p>
            <a:pPr eaLnBrk="1" hangingPunct="1">
              <a:defRPr/>
            </a:pPr>
            <a:r>
              <a:rPr lang="it-IT" smtClean="0"/>
              <a:t>Lavoro comandato</a:t>
            </a:r>
          </a:p>
        </p:txBody>
      </p:sp>
      <p:sp>
        <p:nvSpPr>
          <p:cNvPr id="90115" name="Text Box 3"/>
          <p:cNvSpPr txBox="1">
            <a:spLocks noChangeArrowheads="1"/>
          </p:cNvSpPr>
          <p:nvPr/>
        </p:nvSpPr>
        <p:spPr bwMode="auto">
          <a:xfrm>
            <a:off x="768659" y="1651246"/>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a:t>Il lavoro continua ad avere un ruolo</a:t>
            </a:r>
          </a:p>
        </p:txBody>
      </p:sp>
      <p:sp>
        <p:nvSpPr>
          <p:cNvPr id="90116" name="Text Box 4"/>
          <p:cNvSpPr txBox="1">
            <a:spLocks noChangeArrowheads="1"/>
          </p:cNvSpPr>
          <p:nvPr/>
        </p:nvSpPr>
        <p:spPr bwMode="auto">
          <a:xfrm>
            <a:off x="768659" y="2108446"/>
            <a:ext cx="7467600" cy="822325"/>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solidFill>
                  <a:srgbClr val="CC0000"/>
                </a:solidFill>
                <a:effectLst>
                  <a:outerShdw blurRad="38100" dist="38100" dir="2700000" algn="tl">
                    <a:srgbClr val="000000"/>
                  </a:outerShdw>
                </a:effectLst>
              </a:rPr>
              <a:t>Misura invariabile </a:t>
            </a:r>
            <a:r>
              <a:rPr lang="it-IT" b="1" dirty="0">
                <a:solidFill>
                  <a:srgbClr val="CC0000"/>
                </a:solidFill>
                <a:effectLst>
                  <a:outerShdw blurRad="38100" dist="38100" dir="2700000" algn="tl">
                    <a:srgbClr val="000000"/>
                  </a:outerShdw>
                </a:effectLst>
                <a:sym typeface="Symbol Set SWA" pitchFamily="18" charset="2"/>
              </a:rPr>
              <a:t> </a:t>
            </a:r>
            <a:r>
              <a:rPr lang="it-IT" dirty="0">
                <a:sym typeface="Symbol Set SWA" pitchFamily="18" charset="2"/>
              </a:rPr>
              <a:t>stessa “pena e disturbo” in diversi luoghi e tempi </a:t>
            </a:r>
            <a:endParaRPr lang="it-IT" dirty="0"/>
          </a:p>
        </p:txBody>
      </p:sp>
      <p:sp>
        <p:nvSpPr>
          <p:cNvPr id="90117" name="Text Box 5"/>
          <p:cNvSpPr txBox="1">
            <a:spLocks noChangeArrowheads="1"/>
          </p:cNvSpPr>
          <p:nvPr/>
        </p:nvSpPr>
        <p:spPr bwMode="auto">
          <a:xfrm>
            <a:off x="768659" y="2699789"/>
            <a:ext cx="7772400" cy="461963"/>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solidFill>
                  <a:srgbClr val="CC0000"/>
                </a:solidFill>
                <a:effectLst>
                  <a:outerShdw blurRad="38100" dist="38100" dir="2700000" algn="tl">
                    <a:srgbClr val="000000"/>
                  </a:outerShdw>
                </a:effectLst>
              </a:rPr>
              <a:t>Costo reale</a:t>
            </a:r>
            <a:r>
              <a:rPr lang="it-IT" b="1" dirty="0"/>
              <a:t> </a:t>
            </a:r>
            <a:r>
              <a:rPr lang="it-IT" b="1" dirty="0">
                <a:solidFill>
                  <a:srgbClr val="CC0000"/>
                </a:solidFill>
                <a:effectLst>
                  <a:outerShdw blurRad="38100" dist="38100" dir="2700000" algn="tl">
                    <a:srgbClr val="000000"/>
                  </a:outerShdw>
                </a:effectLst>
                <a:sym typeface="Symbol Set SWA" pitchFamily="18" charset="2"/>
              </a:rPr>
              <a:t> </a:t>
            </a:r>
            <a:r>
              <a:rPr lang="it-IT" dirty="0">
                <a:sym typeface="Symbol Set SWA" pitchFamily="18" charset="2"/>
              </a:rPr>
              <a:t>di un bene è il lavoro necessario</a:t>
            </a:r>
            <a:endParaRPr lang="it-IT" b="1" dirty="0">
              <a:solidFill>
                <a:srgbClr val="CC0000"/>
              </a:solidFill>
              <a:effectLst>
                <a:outerShdw blurRad="38100" dist="38100" dir="2700000" algn="tl">
                  <a:srgbClr val="000000"/>
                </a:outerShdw>
              </a:effectLst>
              <a:sym typeface="Symbol Set SWA" pitchFamily="18" charset="2"/>
            </a:endParaRPr>
          </a:p>
        </p:txBody>
      </p:sp>
      <p:sp>
        <p:nvSpPr>
          <p:cNvPr id="90118" name="Text Box 6"/>
          <p:cNvSpPr txBox="1">
            <a:spLocks noChangeArrowheads="1"/>
          </p:cNvSpPr>
          <p:nvPr/>
        </p:nvSpPr>
        <p:spPr bwMode="auto">
          <a:xfrm>
            <a:off x="768659" y="3385589"/>
            <a:ext cx="784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dirty="0"/>
              <a:t>Bene che si scambia </a:t>
            </a:r>
            <a:r>
              <a:rPr lang="it-IT" altLang="it-IT" dirty="0">
                <a:sym typeface="Symbol Set SWA" pitchFamily="18" charset="2"/>
              </a:rPr>
              <a:t> comanda il lavoro necessario per produrre il bene che si riceve</a:t>
            </a:r>
          </a:p>
        </p:txBody>
      </p:sp>
      <p:sp>
        <p:nvSpPr>
          <p:cNvPr id="90119" name="Text Box 7"/>
          <p:cNvSpPr txBox="1">
            <a:spLocks noChangeArrowheads="1"/>
          </p:cNvSpPr>
          <p:nvPr/>
        </p:nvSpPr>
        <p:spPr bwMode="auto">
          <a:xfrm>
            <a:off x="768659" y="4223789"/>
            <a:ext cx="7696200" cy="457200"/>
          </a:xfrm>
          <a:prstGeom prst="rect">
            <a:avLst/>
          </a:prstGeom>
          <a:noFill/>
          <a:ln w="9525">
            <a:noFill/>
            <a:miter lim="800000"/>
            <a:headEnd/>
            <a:tailEnd/>
          </a:ln>
          <a:effectLst/>
        </p:spPr>
        <p:txBody>
          <a:bodyPr>
            <a:spAutoFit/>
          </a:bodyPr>
          <a:lstStyle/>
          <a:p>
            <a:pPr algn="l" eaLnBrk="0" hangingPunct="0">
              <a:spcBef>
                <a:spcPct val="50000"/>
              </a:spcBef>
              <a:defRPr/>
            </a:pPr>
            <a:r>
              <a:rPr lang="it-IT" sz="2400" dirty="0"/>
              <a:t>Il lavoro è una </a:t>
            </a:r>
            <a:r>
              <a:rPr lang="it-IT" sz="2400" b="1" dirty="0">
                <a:solidFill>
                  <a:srgbClr val="CC0000"/>
                </a:solidFill>
                <a:effectLst>
                  <a:outerShdw blurRad="38100" dist="38100" dir="2700000" algn="tl">
                    <a:srgbClr val="000000"/>
                  </a:outerShdw>
                </a:effectLst>
              </a:rPr>
              <a:t>merce</a:t>
            </a:r>
            <a:endParaRPr lang="it-IT" sz="2400" dirty="0"/>
          </a:p>
        </p:txBody>
      </p:sp>
      <p:sp>
        <p:nvSpPr>
          <p:cNvPr id="90120" name="Text Box 8"/>
          <p:cNvSpPr txBox="1">
            <a:spLocks noChangeArrowheads="1"/>
          </p:cNvSpPr>
          <p:nvPr/>
        </p:nvSpPr>
        <p:spPr bwMode="auto">
          <a:xfrm>
            <a:off x="768659" y="4680989"/>
            <a:ext cx="7543800" cy="457200"/>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t>Un bene salario </a:t>
            </a:r>
            <a:r>
              <a:rPr lang="it-IT" b="1" dirty="0">
                <a:solidFill>
                  <a:srgbClr val="CC0000"/>
                </a:solidFill>
                <a:effectLst>
                  <a:outerShdw blurRad="38100" dist="38100" dir="2700000" algn="tl">
                    <a:srgbClr val="000000"/>
                  </a:outerShdw>
                </a:effectLst>
              </a:rPr>
              <a:t>comanda</a:t>
            </a:r>
            <a:r>
              <a:rPr lang="it-IT" b="1" dirty="0"/>
              <a:t> direttamente il lavoro</a:t>
            </a:r>
            <a:endParaRPr lang="it-IT" b="1" i="1" dirty="0"/>
          </a:p>
        </p:txBody>
      </p:sp>
      <p:sp>
        <p:nvSpPr>
          <p:cNvPr id="90121" name="Text Box 9"/>
          <p:cNvSpPr txBox="1">
            <a:spLocks noChangeArrowheads="1"/>
          </p:cNvSpPr>
          <p:nvPr/>
        </p:nvSpPr>
        <p:spPr bwMode="auto">
          <a:xfrm>
            <a:off x="768659" y="5138189"/>
            <a:ext cx="678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b="1"/>
              <a:t>Salario equivalente al prezzo naturale di un bene</a:t>
            </a:r>
          </a:p>
        </p:txBody>
      </p:sp>
      <p:sp>
        <p:nvSpPr>
          <p:cNvPr id="90122" name="Text Box 10"/>
          <p:cNvSpPr txBox="1">
            <a:spLocks noChangeArrowheads="1"/>
          </p:cNvSpPr>
          <p:nvPr/>
        </p:nvSpPr>
        <p:spPr bwMode="auto">
          <a:xfrm>
            <a:off x="1070528" y="5613581"/>
            <a:ext cx="167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it-IT" altLang="it-IT" sz="2800" b="1" i="1" dirty="0" err="1"/>
              <a:t>p</a:t>
            </a:r>
            <a:r>
              <a:rPr lang="it-IT" altLang="it-IT" sz="2800" b="1" i="1" baseline="-25000" dirty="0" err="1"/>
              <a:t>i</a:t>
            </a:r>
            <a:r>
              <a:rPr lang="it-IT" altLang="it-IT" sz="2800" b="1" i="1" dirty="0"/>
              <a:t> /w = </a:t>
            </a:r>
            <a:r>
              <a:rPr lang="it-IT" altLang="it-IT" sz="2800" b="1" i="1" dirty="0" err="1"/>
              <a:t>l</a:t>
            </a:r>
            <a:r>
              <a:rPr lang="it-IT" altLang="it-IT" sz="2800" b="1" i="1" baseline="-25000" dirty="0" err="1"/>
              <a:t>c</a:t>
            </a:r>
            <a:endParaRPr lang="it-IT" altLang="it-IT" sz="2800" b="1" i="1" dirty="0"/>
          </a:p>
        </p:txBody>
      </p:sp>
      <p:sp>
        <p:nvSpPr>
          <p:cNvPr id="2" name="CasellaDiTesto 1"/>
          <p:cNvSpPr txBox="1"/>
          <p:nvPr/>
        </p:nvSpPr>
        <p:spPr>
          <a:xfrm>
            <a:off x="3182815" y="5595389"/>
            <a:ext cx="5129644" cy="646331"/>
          </a:xfrm>
          <a:prstGeom prst="rect">
            <a:avLst/>
          </a:prstGeom>
          <a:noFill/>
        </p:spPr>
        <p:txBody>
          <a:bodyPr wrap="square" rtlCol="0">
            <a:spAutoFit/>
          </a:bodyPr>
          <a:lstStyle/>
          <a:p>
            <a:r>
              <a:rPr lang="it-IT" dirty="0" smtClean="0"/>
              <a:t>Se un bene ha valore di 30 e il salario orario è pari a 10 il bene «comanda» 3 ore di lavoro</a:t>
            </a:r>
            <a:endParaRPr lang="it-IT" dirty="0"/>
          </a:p>
        </p:txBody>
      </p:sp>
    </p:spTree>
    <p:extLst>
      <p:ext uri="{BB962C8B-B14F-4D97-AF65-F5344CB8AC3E}">
        <p14:creationId xmlns:p14="http://schemas.microsoft.com/office/powerpoint/2010/main" val="31374837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90115"/>
                                        </p:tgtEl>
                                        <p:attrNameLst>
                                          <p:attrName>style.visibility</p:attrName>
                                        </p:attrNameLst>
                                      </p:cBhvr>
                                      <p:to>
                                        <p:strVal val="visible"/>
                                      </p:to>
                                    </p:set>
                                    <p:anim calcmode="lin" valueType="num">
                                      <p:cBhvr>
                                        <p:cTn id="7" dur="500" fill="hold"/>
                                        <p:tgtEl>
                                          <p:spTgt spid="90115"/>
                                        </p:tgtEl>
                                        <p:attrNameLst>
                                          <p:attrName>ppt_w</p:attrName>
                                        </p:attrNameLst>
                                      </p:cBhvr>
                                      <p:tavLst>
                                        <p:tav tm="0">
                                          <p:val>
                                            <p:fltVal val="0"/>
                                          </p:val>
                                        </p:tav>
                                        <p:tav tm="100000">
                                          <p:val>
                                            <p:strVal val="#ppt_w"/>
                                          </p:val>
                                        </p:tav>
                                      </p:tavLst>
                                    </p:anim>
                                    <p:anim calcmode="lin" valueType="num">
                                      <p:cBhvr>
                                        <p:cTn id="8" dur="500" fill="hold"/>
                                        <p:tgtEl>
                                          <p:spTgt spid="90115"/>
                                        </p:tgtEl>
                                        <p:attrNameLst>
                                          <p:attrName>ppt_h</p:attrName>
                                        </p:attrNameLst>
                                      </p:cBhvr>
                                      <p:tavLst>
                                        <p:tav tm="0">
                                          <p:val>
                                            <p:fltVal val="0"/>
                                          </p:val>
                                        </p:tav>
                                        <p:tav tm="100000">
                                          <p:val>
                                            <p:strVal val="#ppt_h"/>
                                          </p:val>
                                        </p:tav>
                                      </p:tavLst>
                                    </p:anim>
                                    <p:anim calcmode="lin" valueType="num">
                                      <p:cBhvr>
                                        <p:cTn id="9" dur="500" fill="hold"/>
                                        <p:tgtEl>
                                          <p:spTgt spid="90115"/>
                                        </p:tgtEl>
                                        <p:attrNameLst>
                                          <p:attrName>ppt_x</p:attrName>
                                        </p:attrNameLst>
                                      </p:cBhvr>
                                      <p:tavLst>
                                        <p:tav tm="0">
                                          <p:val>
                                            <p:fltVal val="0.5"/>
                                          </p:val>
                                        </p:tav>
                                        <p:tav tm="100000">
                                          <p:val>
                                            <p:strVal val="#ppt_x"/>
                                          </p:val>
                                        </p:tav>
                                      </p:tavLst>
                                    </p:anim>
                                    <p:anim calcmode="lin" valueType="num">
                                      <p:cBhvr>
                                        <p:cTn id="10" dur="500" fill="hold"/>
                                        <p:tgtEl>
                                          <p:spTgt spid="90115"/>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90116"/>
                                        </p:tgtEl>
                                        <p:attrNameLst>
                                          <p:attrName>style.visibility</p:attrName>
                                        </p:attrNameLst>
                                      </p:cBhvr>
                                      <p:to>
                                        <p:strVal val="visible"/>
                                      </p:to>
                                    </p:set>
                                    <p:anim calcmode="lin" valueType="num">
                                      <p:cBhvr>
                                        <p:cTn id="15" dur="500" fill="hold"/>
                                        <p:tgtEl>
                                          <p:spTgt spid="90116"/>
                                        </p:tgtEl>
                                        <p:attrNameLst>
                                          <p:attrName>ppt_w</p:attrName>
                                        </p:attrNameLst>
                                      </p:cBhvr>
                                      <p:tavLst>
                                        <p:tav tm="0">
                                          <p:val>
                                            <p:fltVal val="0"/>
                                          </p:val>
                                        </p:tav>
                                        <p:tav tm="100000">
                                          <p:val>
                                            <p:strVal val="#ppt_w"/>
                                          </p:val>
                                        </p:tav>
                                      </p:tavLst>
                                    </p:anim>
                                    <p:anim calcmode="lin" valueType="num">
                                      <p:cBhvr>
                                        <p:cTn id="16" dur="500" fill="hold"/>
                                        <p:tgtEl>
                                          <p:spTgt spid="90116"/>
                                        </p:tgtEl>
                                        <p:attrNameLst>
                                          <p:attrName>ppt_h</p:attrName>
                                        </p:attrNameLst>
                                      </p:cBhvr>
                                      <p:tavLst>
                                        <p:tav tm="0">
                                          <p:val>
                                            <p:fltVal val="0"/>
                                          </p:val>
                                        </p:tav>
                                        <p:tav tm="100000">
                                          <p:val>
                                            <p:strVal val="#ppt_h"/>
                                          </p:val>
                                        </p:tav>
                                      </p:tavLst>
                                    </p:anim>
                                    <p:anim calcmode="lin" valueType="num">
                                      <p:cBhvr>
                                        <p:cTn id="17" dur="500" fill="hold"/>
                                        <p:tgtEl>
                                          <p:spTgt spid="90116"/>
                                        </p:tgtEl>
                                        <p:attrNameLst>
                                          <p:attrName>ppt_x</p:attrName>
                                        </p:attrNameLst>
                                      </p:cBhvr>
                                      <p:tavLst>
                                        <p:tav tm="0">
                                          <p:val>
                                            <p:fltVal val="0.5"/>
                                          </p:val>
                                        </p:tav>
                                        <p:tav tm="100000">
                                          <p:val>
                                            <p:strVal val="#ppt_x"/>
                                          </p:val>
                                        </p:tav>
                                      </p:tavLst>
                                    </p:anim>
                                    <p:anim calcmode="lin" valueType="num">
                                      <p:cBhvr>
                                        <p:cTn id="18" dur="500" fill="hold"/>
                                        <p:tgtEl>
                                          <p:spTgt spid="90116"/>
                                        </p:tgtEl>
                                        <p:attrNameLst>
                                          <p:attrName>ppt_y</p:attrName>
                                        </p:attrNameLst>
                                      </p:cBhvr>
                                      <p:tavLst>
                                        <p:tav tm="0">
                                          <p:val>
                                            <p:fltVal val="0.5"/>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90117"/>
                                        </p:tgtEl>
                                        <p:attrNameLst>
                                          <p:attrName>style.visibility</p:attrName>
                                        </p:attrNameLst>
                                      </p:cBhvr>
                                      <p:to>
                                        <p:strVal val="visible"/>
                                      </p:to>
                                    </p:set>
                                    <p:anim calcmode="lin" valueType="num">
                                      <p:cBhvr>
                                        <p:cTn id="23" dur="500" fill="hold"/>
                                        <p:tgtEl>
                                          <p:spTgt spid="90117"/>
                                        </p:tgtEl>
                                        <p:attrNameLst>
                                          <p:attrName>ppt_w</p:attrName>
                                        </p:attrNameLst>
                                      </p:cBhvr>
                                      <p:tavLst>
                                        <p:tav tm="0">
                                          <p:val>
                                            <p:fltVal val="0"/>
                                          </p:val>
                                        </p:tav>
                                        <p:tav tm="100000">
                                          <p:val>
                                            <p:strVal val="#ppt_w"/>
                                          </p:val>
                                        </p:tav>
                                      </p:tavLst>
                                    </p:anim>
                                    <p:anim calcmode="lin" valueType="num">
                                      <p:cBhvr>
                                        <p:cTn id="24" dur="500" fill="hold"/>
                                        <p:tgtEl>
                                          <p:spTgt spid="90117"/>
                                        </p:tgtEl>
                                        <p:attrNameLst>
                                          <p:attrName>ppt_h</p:attrName>
                                        </p:attrNameLst>
                                      </p:cBhvr>
                                      <p:tavLst>
                                        <p:tav tm="0">
                                          <p:val>
                                            <p:fltVal val="0"/>
                                          </p:val>
                                        </p:tav>
                                        <p:tav tm="100000">
                                          <p:val>
                                            <p:strVal val="#ppt_h"/>
                                          </p:val>
                                        </p:tav>
                                      </p:tavLst>
                                    </p:anim>
                                    <p:anim calcmode="lin" valueType="num">
                                      <p:cBhvr>
                                        <p:cTn id="25" dur="500" fill="hold"/>
                                        <p:tgtEl>
                                          <p:spTgt spid="90117"/>
                                        </p:tgtEl>
                                        <p:attrNameLst>
                                          <p:attrName>ppt_x</p:attrName>
                                        </p:attrNameLst>
                                      </p:cBhvr>
                                      <p:tavLst>
                                        <p:tav tm="0">
                                          <p:val>
                                            <p:fltVal val="0.5"/>
                                          </p:val>
                                        </p:tav>
                                        <p:tav tm="100000">
                                          <p:val>
                                            <p:strVal val="#ppt_x"/>
                                          </p:val>
                                        </p:tav>
                                      </p:tavLst>
                                    </p:anim>
                                    <p:anim calcmode="lin" valueType="num">
                                      <p:cBhvr>
                                        <p:cTn id="26" dur="500" fill="hold"/>
                                        <p:tgtEl>
                                          <p:spTgt spid="90117"/>
                                        </p:tgtEl>
                                        <p:attrNameLst>
                                          <p:attrName>ppt_y</p:attrName>
                                        </p:attrNameLst>
                                      </p:cBhvr>
                                      <p:tavLst>
                                        <p:tav tm="0">
                                          <p:val>
                                            <p:fltVal val="0.5"/>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90118"/>
                                        </p:tgtEl>
                                        <p:attrNameLst>
                                          <p:attrName>style.visibility</p:attrName>
                                        </p:attrNameLst>
                                      </p:cBhvr>
                                      <p:to>
                                        <p:strVal val="visible"/>
                                      </p:to>
                                    </p:set>
                                    <p:anim calcmode="lin" valueType="num">
                                      <p:cBhvr>
                                        <p:cTn id="31" dur="500" fill="hold"/>
                                        <p:tgtEl>
                                          <p:spTgt spid="90118"/>
                                        </p:tgtEl>
                                        <p:attrNameLst>
                                          <p:attrName>ppt_w</p:attrName>
                                        </p:attrNameLst>
                                      </p:cBhvr>
                                      <p:tavLst>
                                        <p:tav tm="0">
                                          <p:val>
                                            <p:fltVal val="0"/>
                                          </p:val>
                                        </p:tav>
                                        <p:tav tm="100000">
                                          <p:val>
                                            <p:strVal val="#ppt_w"/>
                                          </p:val>
                                        </p:tav>
                                      </p:tavLst>
                                    </p:anim>
                                    <p:anim calcmode="lin" valueType="num">
                                      <p:cBhvr>
                                        <p:cTn id="32" dur="500" fill="hold"/>
                                        <p:tgtEl>
                                          <p:spTgt spid="90118"/>
                                        </p:tgtEl>
                                        <p:attrNameLst>
                                          <p:attrName>ppt_h</p:attrName>
                                        </p:attrNameLst>
                                      </p:cBhvr>
                                      <p:tavLst>
                                        <p:tav tm="0">
                                          <p:val>
                                            <p:fltVal val="0"/>
                                          </p:val>
                                        </p:tav>
                                        <p:tav tm="100000">
                                          <p:val>
                                            <p:strVal val="#ppt_h"/>
                                          </p:val>
                                        </p:tav>
                                      </p:tavLst>
                                    </p:anim>
                                    <p:anim calcmode="lin" valueType="num">
                                      <p:cBhvr>
                                        <p:cTn id="33" dur="500" fill="hold"/>
                                        <p:tgtEl>
                                          <p:spTgt spid="90118"/>
                                        </p:tgtEl>
                                        <p:attrNameLst>
                                          <p:attrName>ppt_x</p:attrName>
                                        </p:attrNameLst>
                                      </p:cBhvr>
                                      <p:tavLst>
                                        <p:tav tm="0">
                                          <p:val>
                                            <p:fltVal val="0.5"/>
                                          </p:val>
                                        </p:tav>
                                        <p:tav tm="100000">
                                          <p:val>
                                            <p:strVal val="#ppt_x"/>
                                          </p:val>
                                        </p:tav>
                                      </p:tavLst>
                                    </p:anim>
                                    <p:anim calcmode="lin" valueType="num">
                                      <p:cBhvr>
                                        <p:cTn id="34" dur="500" fill="hold"/>
                                        <p:tgtEl>
                                          <p:spTgt spid="90118"/>
                                        </p:tgtEl>
                                        <p:attrNameLst>
                                          <p:attrName>ppt_y</p:attrName>
                                        </p:attrNameLst>
                                      </p:cBhvr>
                                      <p:tavLst>
                                        <p:tav tm="0">
                                          <p:val>
                                            <p:fltVal val="0.5"/>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90119"/>
                                        </p:tgtEl>
                                        <p:attrNameLst>
                                          <p:attrName>style.visibility</p:attrName>
                                        </p:attrNameLst>
                                      </p:cBhvr>
                                      <p:to>
                                        <p:strVal val="visible"/>
                                      </p:to>
                                    </p:set>
                                    <p:anim calcmode="lin" valueType="num">
                                      <p:cBhvr>
                                        <p:cTn id="39" dur="500" fill="hold"/>
                                        <p:tgtEl>
                                          <p:spTgt spid="90119"/>
                                        </p:tgtEl>
                                        <p:attrNameLst>
                                          <p:attrName>ppt_w</p:attrName>
                                        </p:attrNameLst>
                                      </p:cBhvr>
                                      <p:tavLst>
                                        <p:tav tm="0">
                                          <p:val>
                                            <p:fltVal val="0"/>
                                          </p:val>
                                        </p:tav>
                                        <p:tav tm="100000">
                                          <p:val>
                                            <p:strVal val="#ppt_w"/>
                                          </p:val>
                                        </p:tav>
                                      </p:tavLst>
                                    </p:anim>
                                    <p:anim calcmode="lin" valueType="num">
                                      <p:cBhvr>
                                        <p:cTn id="40" dur="500" fill="hold"/>
                                        <p:tgtEl>
                                          <p:spTgt spid="90119"/>
                                        </p:tgtEl>
                                        <p:attrNameLst>
                                          <p:attrName>ppt_h</p:attrName>
                                        </p:attrNameLst>
                                      </p:cBhvr>
                                      <p:tavLst>
                                        <p:tav tm="0">
                                          <p:val>
                                            <p:fltVal val="0"/>
                                          </p:val>
                                        </p:tav>
                                        <p:tav tm="100000">
                                          <p:val>
                                            <p:strVal val="#ppt_h"/>
                                          </p:val>
                                        </p:tav>
                                      </p:tavLst>
                                    </p:anim>
                                    <p:anim calcmode="lin" valueType="num">
                                      <p:cBhvr>
                                        <p:cTn id="41" dur="500" fill="hold"/>
                                        <p:tgtEl>
                                          <p:spTgt spid="90119"/>
                                        </p:tgtEl>
                                        <p:attrNameLst>
                                          <p:attrName>ppt_x</p:attrName>
                                        </p:attrNameLst>
                                      </p:cBhvr>
                                      <p:tavLst>
                                        <p:tav tm="0">
                                          <p:val>
                                            <p:fltVal val="0.5"/>
                                          </p:val>
                                        </p:tav>
                                        <p:tav tm="100000">
                                          <p:val>
                                            <p:strVal val="#ppt_x"/>
                                          </p:val>
                                        </p:tav>
                                      </p:tavLst>
                                    </p:anim>
                                    <p:anim calcmode="lin" valueType="num">
                                      <p:cBhvr>
                                        <p:cTn id="42" dur="500" fill="hold"/>
                                        <p:tgtEl>
                                          <p:spTgt spid="90119"/>
                                        </p:tgtEl>
                                        <p:attrNameLst>
                                          <p:attrName>ppt_y</p:attrName>
                                        </p:attrNameLst>
                                      </p:cBhvr>
                                      <p:tavLst>
                                        <p:tav tm="0">
                                          <p:val>
                                            <p:fltVal val="0.5"/>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3" presetClass="entr" presetSubtype="528" fill="hold" grpId="0" nodeType="clickEffect">
                                  <p:stCondLst>
                                    <p:cond delay="0"/>
                                  </p:stCondLst>
                                  <p:childTnLst>
                                    <p:set>
                                      <p:cBhvr>
                                        <p:cTn id="46" dur="1" fill="hold">
                                          <p:stCondLst>
                                            <p:cond delay="0"/>
                                          </p:stCondLst>
                                        </p:cTn>
                                        <p:tgtEl>
                                          <p:spTgt spid="90120"/>
                                        </p:tgtEl>
                                        <p:attrNameLst>
                                          <p:attrName>style.visibility</p:attrName>
                                        </p:attrNameLst>
                                      </p:cBhvr>
                                      <p:to>
                                        <p:strVal val="visible"/>
                                      </p:to>
                                    </p:set>
                                    <p:anim calcmode="lin" valueType="num">
                                      <p:cBhvr>
                                        <p:cTn id="47" dur="500" fill="hold"/>
                                        <p:tgtEl>
                                          <p:spTgt spid="90120"/>
                                        </p:tgtEl>
                                        <p:attrNameLst>
                                          <p:attrName>ppt_w</p:attrName>
                                        </p:attrNameLst>
                                      </p:cBhvr>
                                      <p:tavLst>
                                        <p:tav tm="0">
                                          <p:val>
                                            <p:fltVal val="0"/>
                                          </p:val>
                                        </p:tav>
                                        <p:tav tm="100000">
                                          <p:val>
                                            <p:strVal val="#ppt_w"/>
                                          </p:val>
                                        </p:tav>
                                      </p:tavLst>
                                    </p:anim>
                                    <p:anim calcmode="lin" valueType="num">
                                      <p:cBhvr>
                                        <p:cTn id="48" dur="500" fill="hold"/>
                                        <p:tgtEl>
                                          <p:spTgt spid="90120"/>
                                        </p:tgtEl>
                                        <p:attrNameLst>
                                          <p:attrName>ppt_h</p:attrName>
                                        </p:attrNameLst>
                                      </p:cBhvr>
                                      <p:tavLst>
                                        <p:tav tm="0">
                                          <p:val>
                                            <p:fltVal val="0"/>
                                          </p:val>
                                        </p:tav>
                                        <p:tav tm="100000">
                                          <p:val>
                                            <p:strVal val="#ppt_h"/>
                                          </p:val>
                                        </p:tav>
                                      </p:tavLst>
                                    </p:anim>
                                    <p:anim calcmode="lin" valueType="num">
                                      <p:cBhvr>
                                        <p:cTn id="49" dur="500" fill="hold"/>
                                        <p:tgtEl>
                                          <p:spTgt spid="90120"/>
                                        </p:tgtEl>
                                        <p:attrNameLst>
                                          <p:attrName>ppt_x</p:attrName>
                                        </p:attrNameLst>
                                      </p:cBhvr>
                                      <p:tavLst>
                                        <p:tav tm="0">
                                          <p:val>
                                            <p:fltVal val="0.5"/>
                                          </p:val>
                                        </p:tav>
                                        <p:tav tm="100000">
                                          <p:val>
                                            <p:strVal val="#ppt_x"/>
                                          </p:val>
                                        </p:tav>
                                      </p:tavLst>
                                    </p:anim>
                                    <p:anim calcmode="lin" valueType="num">
                                      <p:cBhvr>
                                        <p:cTn id="50" dur="500" fill="hold"/>
                                        <p:tgtEl>
                                          <p:spTgt spid="90120"/>
                                        </p:tgtEl>
                                        <p:attrNameLst>
                                          <p:attrName>ppt_y</p:attrName>
                                        </p:attrNameLst>
                                      </p:cBhvr>
                                      <p:tavLst>
                                        <p:tav tm="0">
                                          <p:val>
                                            <p:fltVal val="0.5"/>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528" fill="hold" grpId="0" nodeType="clickEffect">
                                  <p:stCondLst>
                                    <p:cond delay="0"/>
                                  </p:stCondLst>
                                  <p:childTnLst>
                                    <p:set>
                                      <p:cBhvr>
                                        <p:cTn id="54" dur="1" fill="hold">
                                          <p:stCondLst>
                                            <p:cond delay="0"/>
                                          </p:stCondLst>
                                        </p:cTn>
                                        <p:tgtEl>
                                          <p:spTgt spid="90121"/>
                                        </p:tgtEl>
                                        <p:attrNameLst>
                                          <p:attrName>style.visibility</p:attrName>
                                        </p:attrNameLst>
                                      </p:cBhvr>
                                      <p:to>
                                        <p:strVal val="visible"/>
                                      </p:to>
                                    </p:set>
                                    <p:anim calcmode="lin" valueType="num">
                                      <p:cBhvr>
                                        <p:cTn id="55" dur="500" fill="hold"/>
                                        <p:tgtEl>
                                          <p:spTgt spid="90121"/>
                                        </p:tgtEl>
                                        <p:attrNameLst>
                                          <p:attrName>ppt_w</p:attrName>
                                        </p:attrNameLst>
                                      </p:cBhvr>
                                      <p:tavLst>
                                        <p:tav tm="0">
                                          <p:val>
                                            <p:fltVal val="0"/>
                                          </p:val>
                                        </p:tav>
                                        <p:tav tm="100000">
                                          <p:val>
                                            <p:strVal val="#ppt_w"/>
                                          </p:val>
                                        </p:tav>
                                      </p:tavLst>
                                    </p:anim>
                                    <p:anim calcmode="lin" valueType="num">
                                      <p:cBhvr>
                                        <p:cTn id="56" dur="500" fill="hold"/>
                                        <p:tgtEl>
                                          <p:spTgt spid="90121"/>
                                        </p:tgtEl>
                                        <p:attrNameLst>
                                          <p:attrName>ppt_h</p:attrName>
                                        </p:attrNameLst>
                                      </p:cBhvr>
                                      <p:tavLst>
                                        <p:tav tm="0">
                                          <p:val>
                                            <p:fltVal val="0"/>
                                          </p:val>
                                        </p:tav>
                                        <p:tav tm="100000">
                                          <p:val>
                                            <p:strVal val="#ppt_h"/>
                                          </p:val>
                                        </p:tav>
                                      </p:tavLst>
                                    </p:anim>
                                    <p:anim calcmode="lin" valueType="num">
                                      <p:cBhvr>
                                        <p:cTn id="57" dur="500" fill="hold"/>
                                        <p:tgtEl>
                                          <p:spTgt spid="90121"/>
                                        </p:tgtEl>
                                        <p:attrNameLst>
                                          <p:attrName>ppt_x</p:attrName>
                                        </p:attrNameLst>
                                      </p:cBhvr>
                                      <p:tavLst>
                                        <p:tav tm="0">
                                          <p:val>
                                            <p:fltVal val="0.5"/>
                                          </p:val>
                                        </p:tav>
                                        <p:tav tm="100000">
                                          <p:val>
                                            <p:strVal val="#ppt_x"/>
                                          </p:val>
                                        </p:tav>
                                      </p:tavLst>
                                    </p:anim>
                                    <p:anim calcmode="lin" valueType="num">
                                      <p:cBhvr>
                                        <p:cTn id="58" dur="500" fill="hold"/>
                                        <p:tgtEl>
                                          <p:spTgt spid="90121"/>
                                        </p:tgtEl>
                                        <p:attrNameLst>
                                          <p:attrName>ppt_y</p:attrName>
                                        </p:attrNameLst>
                                      </p:cBhvr>
                                      <p:tavLst>
                                        <p:tav tm="0">
                                          <p:val>
                                            <p:fltVal val="0.5"/>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3" presetClass="entr" presetSubtype="528" fill="hold" grpId="0" nodeType="clickEffect">
                                  <p:stCondLst>
                                    <p:cond delay="0"/>
                                  </p:stCondLst>
                                  <p:childTnLst>
                                    <p:set>
                                      <p:cBhvr>
                                        <p:cTn id="62" dur="1" fill="hold">
                                          <p:stCondLst>
                                            <p:cond delay="0"/>
                                          </p:stCondLst>
                                        </p:cTn>
                                        <p:tgtEl>
                                          <p:spTgt spid="90122"/>
                                        </p:tgtEl>
                                        <p:attrNameLst>
                                          <p:attrName>style.visibility</p:attrName>
                                        </p:attrNameLst>
                                      </p:cBhvr>
                                      <p:to>
                                        <p:strVal val="visible"/>
                                      </p:to>
                                    </p:set>
                                    <p:anim calcmode="lin" valueType="num">
                                      <p:cBhvr>
                                        <p:cTn id="63" dur="500" fill="hold"/>
                                        <p:tgtEl>
                                          <p:spTgt spid="90122"/>
                                        </p:tgtEl>
                                        <p:attrNameLst>
                                          <p:attrName>ppt_w</p:attrName>
                                        </p:attrNameLst>
                                      </p:cBhvr>
                                      <p:tavLst>
                                        <p:tav tm="0">
                                          <p:val>
                                            <p:fltVal val="0"/>
                                          </p:val>
                                        </p:tav>
                                        <p:tav tm="100000">
                                          <p:val>
                                            <p:strVal val="#ppt_w"/>
                                          </p:val>
                                        </p:tav>
                                      </p:tavLst>
                                    </p:anim>
                                    <p:anim calcmode="lin" valueType="num">
                                      <p:cBhvr>
                                        <p:cTn id="64" dur="500" fill="hold"/>
                                        <p:tgtEl>
                                          <p:spTgt spid="90122"/>
                                        </p:tgtEl>
                                        <p:attrNameLst>
                                          <p:attrName>ppt_h</p:attrName>
                                        </p:attrNameLst>
                                      </p:cBhvr>
                                      <p:tavLst>
                                        <p:tav tm="0">
                                          <p:val>
                                            <p:fltVal val="0"/>
                                          </p:val>
                                        </p:tav>
                                        <p:tav tm="100000">
                                          <p:val>
                                            <p:strVal val="#ppt_h"/>
                                          </p:val>
                                        </p:tav>
                                      </p:tavLst>
                                    </p:anim>
                                    <p:anim calcmode="lin" valueType="num">
                                      <p:cBhvr>
                                        <p:cTn id="65" dur="500" fill="hold"/>
                                        <p:tgtEl>
                                          <p:spTgt spid="90122"/>
                                        </p:tgtEl>
                                        <p:attrNameLst>
                                          <p:attrName>ppt_x</p:attrName>
                                        </p:attrNameLst>
                                      </p:cBhvr>
                                      <p:tavLst>
                                        <p:tav tm="0">
                                          <p:val>
                                            <p:fltVal val="0.5"/>
                                          </p:val>
                                        </p:tav>
                                        <p:tav tm="100000">
                                          <p:val>
                                            <p:strVal val="#ppt_x"/>
                                          </p:val>
                                        </p:tav>
                                      </p:tavLst>
                                    </p:anim>
                                    <p:anim calcmode="lin" valueType="num">
                                      <p:cBhvr>
                                        <p:cTn id="66" dur="500" fill="hold"/>
                                        <p:tgtEl>
                                          <p:spTgt spid="90122"/>
                                        </p:tgtEl>
                                        <p:attrNameLst>
                                          <p:attrName>ppt_y</p:attrName>
                                        </p:attrNameLst>
                                      </p:cBhvr>
                                      <p:tavLst>
                                        <p:tav tm="0">
                                          <p:val>
                                            <p:fltVal val="0.5"/>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autoUpdateAnimBg="0"/>
      <p:bldP spid="90116" grpId="0" autoUpdateAnimBg="0"/>
      <p:bldP spid="90117" grpId="0" autoUpdateAnimBg="0"/>
      <p:bldP spid="90118" grpId="0" autoUpdateAnimBg="0"/>
      <p:bldP spid="90119" grpId="0" autoUpdateAnimBg="0"/>
      <p:bldP spid="90120" grpId="0" autoUpdateAnimBg="0"/>
      <p:bldP spid="90121" grpId="0" autoUpdateAnimBg="0"/>
      <p:bldP spid="90122" grpId="0" autoUpdateAnimBg="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Autofit/>
          </a:bodyPr>
          <a:lstStyle/>
          <a:p>
            <a:r>
              <a:rPr lang="it-IT" sz="2800" dirty="0" smtClean="0"/>
              <a:t>LAVORO COMANDATO E ACCUMULAZIONE</a:t>
            </a:r>
            <a:endParaRPr lang="it-IT" sz="2800" dirty="0"/>
          </a:p>
        </p:txBody>
      </p:sp>
      <p:sp>
        <p:nvSpPr>
          <p:cNvPr id="6" name="Segnaposto contenuto 5"/>
          <p:cNvSpPr>
            <a:spLocks noGrp="1"/>
          </p:cNvSpPr>
          <p:nvPr>
            <p:ph idx="1"/>
          </p:nvPr>
        </p:nvSpPr>
        <p:spPr>
          <a:xfrm>
            <a:off x="326290" y="1600200"/>
            <a:ext cx="8458200" cy="4525963"/>
          </a:xfrm>
        </p:spPr>
        <p:txBody>
          <a:bodyPr>
            <a:normAutofit fontScale="77500" lnSpcReduction="20000"/>
          </a:bodyPr>
          <a:lstStyle/>
          <a:p>
            <a:pPr eaLnBrk="0" hangingPunct="0"/>
            <a:r>
              <a:rPr lang="it-IT" altLang="it-IT" dirty="0" smtClean="0">
                <a:latin typeface="Times New Roman" panose="02020603050405020304" pitchFamily="18" charset="0"/>
              </a:rPr>
              <a:t>Perciò</a:t>
            </a:r>
            <a:endParaRPr lang="it-IT" altLang="it-IT" dirty="0">
              <a:latin typeface="Times New Roman" panose="02020603050405020304" pitchFamily="18" charset="0"/>
            </a:endParaRPr>
          </a:p>
          <a:p>
            <a:pPr eaLnBrk="0" hangingPunct="0"/>
            <a:r>
              <a:rPr lang="it-IT" altLang="it-IT" sz="2800" i="1" dirty="0">
                <a:latin typeface="Times New Roman" panose="02020603050405020304" pitchFamily="18" charset="0"/>
              </a:rPr>
              <a:t>p</a:t>
            </a:r>
            <a:r>
              <a:rPr lang="it-IT" altLang="it-IT" sz="2800" baseline="-25000" dirty="0" smtClean="0">
                <a:latin typeface="Times New Roman" panose="02020603050405020304" pitchFamily="18" charset="0"/>
              </a:rPr>
              <a:t>1</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wl</a:t>
            </a:r>
            <a:r>
              <a:rPr lang="it-IT" altLang="it-IT" sz="2800" baseline="-25000" dirty="0" smtClean="0">
                <a:latin typeface="Times New Roman" panose="02020603050405020304" pitchFamily="18" charset="0"/>
              </a:rPr>
              <a:t>1</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a:latin typeface="Times New Roman" panose="02020603050405020304" pitchFamily="18" charset="0"/>
                <a:sym typeface="Symbol" panose="05050102010706020507" pitchFamily="18" charset="2"/>
              </a:rPr>
              <a:t></a:t>
            </a:r>
            <a:r>
              <a:rPr lang="it-IT" altLang="it-IT" sz="2800" i="1" dirty="0">
                <a:latin typeface="Times New Roman" panose="02020603050405020304" pitchFamily="18" charset="0"/>
              </a:rPr>
              <a:t>k</a:t>
            </a:r>
            <a:r>
              <a:rPr lang="it-IT" altLang="it-IT" sz="2800" baseline="-25000" dirty="0">
                <a:latin typeface="Times New Roman" panose="02020603050405020304" pitchFamily="18" charset="0"/>
              </a:rPr>
              <a:t>1</a:t>
            </a:r>
            <a:r>
              <a:rPr lang="it-IT" altLang="it-IT" sz="2800" dirty="0">
                <a:latin typeface="Times New Roman" panose="02020603050405020304" pitchFamily="18" charset="0"/>
              </a:rPr>
              <a:t> + </a:t>
            </a:r>
            <a:r>
              <a:rPr lang="it-IT" altLang="it-IT" sz="2800" dirty="0">
                <a:latin typeface="Times New Roman" panose="02020603050405020304" pitchFamily="18" charset="0"/>
                <a:sym typeface="Symbol" panose="05050102010706020507" pitchFamily="18" charset="2"/>
              </a:rPr>
              <a:t></a:t>
            </a:r>
            <a:r>
              <a:rPr lang="it-IT" altLang="it-IT" sz="2800" i="1" dirty="0" smtClean="0">
                <a:latin typeface="Times New Roman" panose="02020603050405020304" pitchFamily="18" charset="0"/>
              </a:rPr>
              <a:t>t</a:t>
            </a:r>
            <a:r>
              <a:rPr lang="it-IT" altLang="it-IT" sz="2800" baseline="-25000" dirty="0" smtClean="0">
                <a:latin typeface="Times New Roman" panose="02020603050405020304" pitchFamily="18" charset="0"/>
              </a:rPr>
              <a:t>1</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i="1" dirty="0" smtClean="0">
                <a:latin typeface="Times New Roman" panose="02020603050405020304" pitchFamily="18" charset="0"/>
              </a:rPr>
              <a:t>l</a:t>
            </a:r>
            <a:r>
              <a:rPr lang="it-IT" altLang="it-IT" sz="2800" baseline="-25000" dirty="0" smtClean="0">
                <a:latin typeface="Times New Roman" panose="02020603050405020304" pitchFamily="18" charset="0"/>
              </a:rPr>
              <a:t>1</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smtClean="0">
                <a:latin typeface="Times New Roman" panose="02020603050405020304" pitchFamily="18" charset="0"/>
              </a:rPr>
              <a:t>(</a:t>
            </a:r>
            <a:r>
              <a:rPr lang="it-IT" altLang="it-IT" sz="2800" dirty="0" smtClean="0">
                <a:latin typeface="Times New Roman" panose="02020603050405020304" pitchFamily="18" charset="0"/>
                <a:sym typeface="Symbol" panose="05050102010706020507" pitchFamily="18" charset="2"/>
              </a:rPr>
              <a:t></a:t>
            </a:r>
            <a:r>
              <a:rPr lang="it-IT" altLang="it-IT" sz="2800" i="1" dirty="0">
                <a:latin typeface="Times New Roman" panose="02020603050405020304" pitchFamily="18" charset="0"/>
              </a:rPr>
              <a:t>k</a:t>
            </a:r>
            <a:r>
              <a:rPr lang="it-IT" altLang="it-IT" sz="2800" baseline="-25000" dirty="0">
                <a:latin typeface="Times New Roman" panose="02020603050405020304" pitchFamily="18" charset="0"/>
              </a:rPr>
              <a:t>1</a:t>
            </a:r>
            <a:r>
              <a:rPr lang="it-IT" altLang="it-IT" sz="2800" dirty="0">
                <a:latin typeface="Times New Roman" panose="02020603050405020304" pitchFamily="18" charset="0"/>
              </a:rPr>
              <a:t> + </a:t>
            </a:r>
            <a:r>
              <a:rPr lang="it-IT" altLang="it-IT" sz="2800" dirty="0">
                <a:latin typeface="Times New Roman" panose="02020603050405020304" pitchFamily="18" charset="0"/>
                <a:sym typeface="Symbol" panose="05050102010706020507" pitchFamily="18" charset="2"/>
              </a:rPr>
              <a:t></a:t>
            </a:r>
            <a:r>
              <a:rPr lang="it-IT" altLang="it-IT" sz="2800" i="1" dirty="0">
                <a:latin typeface="Times New Roman" panose="02020603050405020304" pitchFamily="18" charset="0"/>
              </a:rPr>
              <a:t>t</a:t>
            </a:r>
            <a:r>
              <a:rPr lang="it-IT" altLang="it-IT" sz="2800" baseline="-25000" dirty="0">
                <a:latin typeface="Times New Roman" panose="02020603050405020304" pitchFamily="18" charset="0"/>
              </a:rPr>
              <a:t>1</a:t>
            </a:r>
            <a:r>
              <a:rPr lang="it-IT" altLang="it-IT" sz="2800" dirty="0">
                <a:latin typeface="Times New Roman" panose="02020603050405020304" pitchFamily="18" charset="0"/>
              </a:rPr>
              <a:t>)/</a:t>
            </a:r>
            <a:r>
              <a:rPr lang="it-IT" altLang="it-IT" sz="2800" i="1" dirty="0">
                <a:latin typeface="Times New Roman" panose="02020603050405020304" pitchFamily="18" charset="0"/>
              </a:rPr>
              <a:t>w</a:t>
            </a:r>
            <a:r>
              <a:rPr lang="it-IT" altLang="it-IT" sz="2800" dirty="0" smtClean="0">
                <a:latin typeface="Times New Roman" panose="02020603050405020304" pitchFamily="18" charset="0"/>
              </a:rPr>
              <a:t> = </a:t>
            </a:r>
            <a:r>
              <a:rPr lang="it-IT" altLang="it-IT" sz="2800" i="1" dirty="0" smtClean="0">
                <a:latin typeface="Times New Roman" panose="02020603050405020304" pitchFamily="18" charset="0"/>
              </a:rPr>
              <a:t>l</a:t>
            </a:r>
            <a:r>
              <a:rPr lang="it-IT" altLang="it-IT" sz="2800" i="1" baseline="-25000" dirty="0" smtClean="0">
                <a:latin typeface="Times New Roman" panose="02020603050405020304" pitchFamily="18" charset="0"/>
              </a:rPr>
              <a:t>c1</a:t>
            </a:r>
            <a:endParaRPr lang="it-IT" altLang="it-IT" sz="2800" dirty="0">
              <a:latin typeface="Times New Roman" panose="02020603050405020304" pitchFamily="18" charset="0"/>
            </a:endParaRPr>
          </a:p>
          <a:p>
            <a:pPr eaLnBrk="0" hangingPunct="0"/>
            <a:r>
              <a:rPr lang="it-IT" altLang="it-IT" sz="2800" i="1" dirty="0" smtClean="0">
                <a:latin typeface="Times New Roman" panose="02020603050405020304" pitchFamily="18" charset="0"/>
              </a:rPr>
              <a:t>p</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wl</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a:latin typeface="Times New Roman" panose="02020603050405020304" pitchFamily="18" charset="0"/>
                <a:sym typeface="Symbol" panose="05050102010706020507" pitchFamily="18" charset="2"/>
              </a:rPr>
              <a:t></a:t>
            </a:r>
            <a:r>
              <a:rPr lang="it-IT" altLang="it-IT" sz="2800" i="1" dirty="0">
                <a:latin typeface="Times New Roman" panose="02020603050405020304" pitchFamily="18" charset="0"/>
              </a:rPr>
              <a:t>k</a:t>
            </a:r>
            <a:r>
              <a:rPr lang="it-IT" altLang="it-IT" sz="2800" baseline="-25000" dirty="0">
                <a:latin typeface="Times New Roman" panose="02020603050405020304" pitchFamily="18" charset="0"/>
              </a:rPr>
              <a:t>2</a:t>
            </a:r>
            <a:r>
              <a:rPr lang="it-IT" altLang="it-IT" sz="2800" dirty="0">
                <a:latin typeface="Times New Roman" panose="02020603050405020304" pitchFamily="18" charset="0"/>
              </a:rPr>
              <a:t> + </a:t>
            </a:r>
            <a:r>
              <a:rPr lang="it-IT" altLang="it-IT" sz="2800" dirty="0">
                <a:latin typeface="Times New Roman" panose="02020603050405020304" pitchFamily="18" charset="0"/>
                <a:sym typeface="Symbol" panose="05050102010706020507" pitchFamily="18" charset="2"/>
              </a:rPr>
              <a:t></a:t>
            </a:r>
            <a:r>
              <a:rPr lang="it-IT" altLang="it-IT" sz="2800" i="1" dirty="0" smtClean="0">
                <a:latin typeface="Times New Roman" panose="02020603050405020304" pitchFamily="18" charset="0"/>
              </a:rPr>
              <a:t>t</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a:t>
            </a:r>
            <a:r>
              <a:rPr lang="it-IT" altLang="it-IT" sz="2800" i="1" dirty="0" smtClean="0">
                <a:latin typeface="Times New Roman" panose="02020603050405020304" pitchFamily="18" charset="0"/>
              </a:rPr>
              <a:t>w</a:t>
            </a:r>
            <a:r>
              <a:rPr lang="it-IT" altLang="it-IT" sz="2800" dirty="0" smtClean="0">
                <a:latin typeface="Times New Roman" panose="02020603050405020304" pitchFamily="18" charset="0"/>
              </a:rPr>
              <a:t> =</a:t>
            </a:r>
            <a:r>
              <a:rPr lang="it-IT" altLang="it-IT" sz="2800" i="1" dirty="0">
                <a:latin typeface="Times New Roman" panose="02020603050405020304" pitchFamily="18" charset="0"/>
              </a:rPr>
              <a:t> </a:t>
            </a:r>
            <a:r>
              <a:rPr lang="it-IT" altLang="it-IT" sz="2800" i="1" dirty="0" smtClean="0">
                <a:latin typeface="Times New Roman" panose="02020603050405020304" pitchFamily="18" charset="0"/>
              </a:rPr>
              <a:t>l</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a:latin typeface="Times New Roman" panose="02020603050405020304" pitchFamily="18" charset="0"/>
                <a:sym typeface="Symbol" panose="05050102010706020507" pitchFamily="18" charset="2"/>
              </a:rPr>
              <a:t></a:t>
            </a:r>
            <a:r>
              <a:rPr lang="it-IT" altLang="it-IT" sz="2800" i="1" dirty="0" smtClean="0">
                <a:latin typeface="Times New Roman" panose="02020603050405020304" pitchFamily="18" charset="0"/>
              </a:rPr>
              <a:t>k</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 </a:t>
            </a:r>
            <a:r>
              <a:rPr lang="it-IT" altLang="it-IT" sz="2800" dirty="0">
                <a:latin typeface="Times New Roman" panose="02020603050405020304" pitchFamily="18" charset="0"/>
              </a:rPr>
              <a:t>+ </a:t>
            </a:r>
            <a:r>
              <a:rPr lang="it-IT" altLang="it-IT" sz="2800" dirty="0">
                <a:latin typeface="Times New Roman" panose="02020603050405020304" pitchFamily="18" charset="0"/>
                <a:sym typeface="Symbol" panose="05050102010706020507" pitchFamily="18" charset="2"/>
              </a:rPr>
              <a:t></a:t>
            </a:r>
            <a:r>
              <a:rPr lang="it-IT" altLang="it-IT" sz="2800" i="1" dirty="0" smtClean="0">
                <a:latin typeface="Times New Roman" panose="02020603050405020304" pitchFamily="18" charset="0"/>
              </a:rPr>
              <a:t>t</a:t>
            </a:r>
            <a:r>
              <a:rPr lang="it-IT" altLang="it-IT" sz="2800" baseline="-25000" dirty="0" smtClean="0">
                <a:latin typeface="Times New Roman" panose="02020603050405020304" pitchFamily="18" charset="0"/>
              </a:rPr>
              <a:t>2</a:t>
            </a:r>
            <a:r>
              <a:rPr lang="it-IT" altLang="it-IT" sz="2800" dirty="0" smtClean="0">
                <a:latin typeface="Times New Roman" panose="02020603050405020304" pitchFamily="18" charset="0"/>
              </a:rPr>
              <a:t>)/</a:t>
            </a:r>
            <a:r>
              <a:rPr lang="it-IT" altLang="it-IT" sz="2800" i="1" dirty="0">
                <a:latin typeface="Times New Roman" panose="02020603050405020304" pitchFamily="18" charset="0"/>
              </a:rPr>
              <a:t>w</a:t>
            </a:r>
            <a:r>
              <a:rPr lang="it-IT" altLang="it-IT" sz="2800" dirty="0">
                <a:latin typeface="Times New Roman" panose="02020603050405020304" pitchFamily="18" charset="0"/>
              </a:rPr>
              <a:t> =</a:t>
            </a:r>
            <a:r>
              <a:rPr lang="it-IT" altLang="it-IT" sz="2800" dirty="0" smtClean="0">
                <a:latin typeface="Times New Roman" panose="02020603050405020304" pitchFamily="18" charset="0"/>
              </a:rPr>
              <a:t> </a:t>
            </a:r>
            <a:r>
              <a:rPr lang="it-IT" altLang="it-IT" sz="2800" i="1" dirty="0" smtClean="0">
                <a:latin typeface="Times New Roman" panose="02020603050405020304" pitchFamily="18" charset="0"/>
              </a:rPr>
              <a:t>l</a:t>
            </a:r>
            <a:r>
              <a:rPr lang="it-IT" altLang="it-IT" sz="2800" i="1" baseline="-25000" dirty="0" smtClean="0">
                <a:latin typeface="Times New Roman" panose="02020603050405020304" pitchFamily="18" charset="0"/>
              </a:rPr>
              <a:t>c2</a:t>
            </a:r>
            <a:endParaRPr lang="it-IT" altLang="it-IT" sz="2800" dirty="0">
              <a:latin typeface="Times New Roman" panose="02020603050405020304" pitchFamily="18" charset="0"/>
            </a:endParaRPr>
          </a:p>
          <a:p>
            <a:r>
              <a:rPr lang="it-IT" dirty="0" smtClean="0">
                <a:latin typeface="Times New Roman" panose="02020603050405020304" pitchFamily="18" charset="0"/>
                <a:cs typeface="Times New Roman" panose="02020603050405020304" pitchFamily="18" charset="0"/>
              </a:rPr>
              <a:t>E’ evidente che </a:t>
            </a:r>
            <a:r>
              <a:rPr lang="it-IT" i="1" dirty="0" smtClean="0">
                <a:latin typeface="Times New Roman" panose="02020603050405020304" pitchFamily="18" charset="0"/>
                <a:cs typeface="Times New Roman" panose="02020603050405020304" pitchFamily="18" charset="0"/>
              </a:rPr>
              <a:t>l</a:t>
            </a:r>
            <a:r>
              <a:rPr lang="it-IT" i="1" baseline="-25000" dirty="0" smtClean="0">
                <a:latin typeface="Times New Roman" panose="02020603050405020304" pitchFamily="18" charset="0"/>
                <a:cs typeface="Times New Roman" panose="02020603050405020304" pitchFamily="18" charset="0"/>
              </a:rPr>
              <a:t>c1</a:t>
            </a:r>
            <a:r>
              <a:rPr lang="it-IT" i="1" dirty="0" smtClean="0">
                <a:latin typeface="Times New Roman" panose="02020603050405020304" pitchFamily="18" charset="0"/>
                <a:cs typeface="Times New Roman" panose="02020603050405020304" pitchFamily="18" charset="0"/>
              </a:rPr>
              <a:t>&gt;l</a:t>
            </a:r>
            <a:r>
              <a:rPr lang="it-IT" i="1" baseline="-25000" dirty="0" smtClean="0">
                <a:latin typeface="Times New Roman" panose="02020603050405020304" pitchFamily="18" charset="0"/>
                <a:cs typeface="Times New Roman" panose="02020603050405020304" pitchFamily="18" charset="0"/>
              </a:rPr>
              <a:t>1</a:t>
            </a:r>
            <a:r>
              <a:rPr lang="it-IT" dirty="0" smtClean="0">
                <a:latin typeface="Times New Roman" panose="02020603050405020304" pitchFamily="18" charset="0"/>
                <a:cs typeface="Times New Roman" panose="02020603050405020304" pitchFamily="18" charset="0"/>
              </a:rPr>
              <a:t> e </a:t>
            </a:r>
            <a:r>
              <a:rPr lang="it-IT" i="1" dirty="0" smtClean="0">
                <a:latin typeface="Times New Roman" panose="02020603050405020304" pitchFamily="18" charset="0"/>
                <a:cs typeface="Times New Roman" panose="02020603050405020304" pitchFamily="18" charset="0"/>
              </a:rPr>
              <a:t>l</a:t>
            </a:r>
            <a:r>
              <a:rPr lang="it-IT" i="1" baseline="-25000" dirty="0" smtClean="0">
                <a:latin typeface="Times New Roman" panose="02020603050405020304" pitchFamily="18" charset="0"/>
                <a:cs typeface="Times New Roman" panose="02020603050405020304" pitchFamily="18" charset="0"/>
              </a:rPr>
              <a:t>c2</a:t>
            </a:r>
            <a:r>
              <a:rPr lang="it-IT" i="1" dirty="0" smtClean="0">
                <a:latin typeface="Times New Roman" panose="02020603050405020304" pitchFamily="18" charset="0"/>
                <a:cs typeface="Times New Roman" panose="02020603050405020304" pitchFamily="18" charset="0"/>
              </a:rPr>
              <a:t>&gt;l</a:t>
            </a:r>
            <a:r>
              <a:rPr lang="it-IT" i="1" baseline="-25000" dirty="0" smtClean="0">
                <a:latin typeface="Times New Roman" panose="02020603050405020304" pitchFamily="18" charset="0"/>
                <a:cs typeface="Times New Roman" panose="02020603050405020304" pitchFamily="18" charset="0"/>
              </a:rPr>
              <a:t>2</a:t>
            </a:r>
            <a:endParaRPr lang="it-IT" dirty="0" smtClean="0">
              <a:latin typeface="Times New Roman" panose="02020603050405020304" pitchFamily="18" charset="0"/>
              <a:cs typeface="Times New Roman" panose="02020603050405020304" pitchFamily="18" charset="0"/>
            </a:endParaRPr>
          </a:p>
          <a:p>
            <a:r>
              <a:rPr lang="it-IT" dirty="0" smtClean="0">
                <a:latin typeface="Times New Roman" panose="02020603050405020304" pitchFamily="18" charset="0"/>
                <a:cs typeface="Times New Roman" panose="02020603050405020304" pitchFamily="18" charset="0"/>
              </a:rPr>
              <a:t>Il lavoro comandato è maggiore del lavoro contenuto</a:t>
            </a:r>
          </a:p>
          <a:p>
            <a:r>
              <a:rPr lang="it-IT" dirty="0" smtClean="0">
                <a:latin typeface="Times New Roman" panose="02020603050405020304" pitchFamily="18" charset="0"/>
                <a:cs typeface="Times New Roman" panose="02020603050405020304" pitchFamily="18" charset="0"/>
              </a:rPr>
              <a:t>Nella società capitalistica i beni prodotti se accumulati e investiti permettono di occupare una quantità di lavoro maggiore di quella impiegata per produrli.</a:t>
            </a:r>
          </a:p>
          <a:p>
            <a:r>
              <a:rPr lang="it-IT" dirty="0" smtClean="0">
                <a:latin typeface="Times New Roman" panose="02020603050405020304" pitchFamily="18" charset="0"/>
                <a:cs typeface="Times New Roman" panose="02020603050405020304" pitchFamily="18" charset="0"/>
              </a:rPr>
              <a:t>Con l’accumulazione e l’aumento dell’occupazione è possibile migliorare la divisione del lavoro (più macchine ecc.). Oltre a </a:t>
            </a:r>
            <a:r>
              <a:rPr lang="it-IT" i="1" dirty="0" smtClean="0">
                <a:latin typeface="Times New Roman" panose="02020603050405020304" pitchFamily="18" charset="0"/>
                <a:cs typeface="Times New Roman" panose="02020603050405020304" pitchFamily="18" charset="0"/>
              </a:rPr>
              <a:t>L</a:t>
            </a:r>
            <a:r>
              <a:rPr lang="it-IT" dirty="0" smtClean="0">
                <a:latin typeface="Times New Roman" panose="02020603050405020304" pitchFamily="18" charset="0"/>
                <a:cs typeface="Times New Roman" panose="02020603050405020304" pitchFamily="18" charset="0"/>
              </a:rPr>
              <a:t> aumenta anche </a:t>
            </a:r>
            <a:r>
              <a:rPr lang="it-IT" dirty="0" smtClean="0">
                <a:latin typeface="Times New Roman" panose="02020603050405020304" pitchFamily="18" charset="0"/>
                <a:cs typeface="Times New Roman" panose="02020603050405020304" pitchFamily="18" charset="0"/>
                <a:sym typeface="Symbol" panose="05050102010706020507" pitchFamily="18" charset="2"/>
              </a:rPr>
              <a:t></a:t>
            </a:r>
            <a:endParaRPr lang="it-IT" dirty="0" smtClean="0">
              <a:latin typeface="Times New Roman" panose="02020603050405020304" pitchFamily="18" charset="0"/>
              <a:cs typeface="Times New Roman" panose="02020603050405020304" pitchFamily="18" charset="0"/>
            </a:endParaRPr>
          </a:p>
          <a:p>
            <a:r>
              <a:rPr lang="it-IT"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Sviluppo economico</a:t>
            </a:r>
            <a:endParaRPr lang="it-IT"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egnaposto piè di pagina 2"/>
          <p:cNvSpPr>
            <a:spLocks noGrp="1"/>
          </p:cNvSpPr>
          <p:nvPr>
            <p:ph type="ftr" sz="quarter" idx="11"/>
          </p:nvPr>
        </p:nvSpPr>
        <p:spPr/>
        <p:txBody>
          <a:bodyPr/>
          <a:lstStyle/>
          <a:p>
            <a:r>
              <a:rPr lang="en-US" smtClean="0"/>
              <a:t>Adam Smith</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26</a:t>
            </a:fld>
            <a:endParaRPr lang="it-IT" dirty="0"/>
          </a:p>
        </p:txBody>
      </p:sp>
    </p:spTree>
    <p:extLst>
      <p:ext uri="{BB962C8B-B14F-4D97-AF65-F5344CB8AC3E}">
        <p14:creationId xmlns:p14="http://schemas.microsoft.com/office/powerpoint/2010/main" val="392866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A0CF1CA-7C80-4529-A158-717B8457952E}" type="slidenum">
              <a:rPr lang="it-IT" altLang="it-IT" sz="1400" smtClean="0"/>
              <a:pPr eaLnBrk="1" hangingPunct="1"/>
              <a:t>27</a:t>
            </a:fld>
            <a:endParaRPr lang="it-IT" altLang="it-IT" sz="1400" smtClean="0"/>
          </a:p>
        </p:txBody>
      </p:sp>
      <p:sp>
        <p:nvSpPr>
          <p:cNvPr id="89090" name="Rectangle 2"/>
          <p:cNvSpPr>
            <a:spLocks noGrp="1" noChangeArrowheads="1"/>
          </p:cNvSpPr>
          <p:nvPr>
            <p:ph type="title"/>
          </p:nvPr>
        </p:nvSpPr>
        <p:spPr>
          <a:xfrm>
            <a:off x="381000" y="1115055"/>
            <a:ext cx="8229600" cy="557946"/>
          </a:xfrm>
        </p:spPr>
        <p:txBody>
          <a:bodyPr>
            <a:noAutofit/>
          </a:bodyPr>
          <a:lstStyle/>
          <a:p>
            <a:pPr eaLnBrk="1" hangingPunct="1">
              <a:defRPr/>
            </a:pPr>
            <a:r>
              <a:rPr lang="it-IT" sz="3200" dirty="0" smtClean="0"/>
              <a:t>Distribuzione del reddito e accumulazione</a:t>
            </a:r>
          </a:p>
        </p:txBody>
      </p:sp>
      <p:sp>
        <p:nvSpPr>
          <p:cNvPr id="89091" name="Text Box 3"/>
          <p:cNvSpPr txBox="1">
            <a:spLocks noChangeArrowheads="1"/>
          </p:cNvSpPr>
          <p:nvPr/>
        </p:nvSpPr>
        <p:spPr bwMode="auto">
          <a:xfrm>
            <a:off x="990600" y="1905000"/>
            <a:ext cx="7620000" cy="784830"/>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t>Salari = livello di </a:t>
            </a:r>
            <a:r>
              <a:rPr lang="it-IT" b="1" dirty="0">
                <a:solidFill>
                  <a:srgbClr val="CC0000"/>
                </a:solidFill>
                <a:effectLst>
                  <a:outerShdw blurRad="38100" dist="38100" dir="2700000" algn="tl">
                    <a:srgbClr val="000000"/>
                  </a:outerShdw>
                </a:effectLst>
              </a:rPr>
              <a:t>sussistenza </a:t>
            </a:r>
            <a:r>
              <a:rPr lang="it-IT" b="1" dirty="0"/>
              <a:t>– poi teoria della popolazione di </a:t>
            </a:r>
            <a:r>
              <a:rPr lang="it-IT" b="1" dirty="0" smtClean="0"/>
              <a:t>Malthus </a:t>
            </a:r>
          </a:p>
          <a:p>
            <a:pPr lvl="1" eaLnBrk="0" hangingPunct="0">
              <a:spcBef>
                <a:spcPct val="50000"/>
              </a:spcBef>
              <a:defRPr/>
            </a:pPr>
            <a:r>
              <a:rPr lang="it-IT" b="1" dirty="0" smtClean="0"/>
              <a:t>Oltre alle variazioni della popolazione anche rapporto di forza tra le classi</a:t>
            </a:r>
            <a:endParaRPr lang="it-IT" b="1" dirty="0"/>
          </a:p>
        </p:txBody>
      </p:sp>
      <p:sp>
        <p:nvSpPr>
          <p:cNvPr id="89092" name="Text Box 4"/>
          <p:cNvSpPr txBox="1">
            <a:spLocks noChangeArrowheads="1"/>
          </p:cNvSpPr>
          <p:nvPr/>
        </p:nvSpPr>
        <p:spPr bwMode="auto">
          <a:xfrm>
            <a:off x="990600" y="2647894"/>
            <a:ext cx="7543800" cy="646331"/>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t>Rendita – dipende dal valore. Ciò che resta </a:t>
            </a:r>
            <a:r>
              <a:rPr lang="it-IT" b="1" dirty="0">
                <a:solidFill>
                  <a:srgbClr val="CC0000"/>
                </a:solidFill>
                <a:effectLst>
                  <a:outerShdw blurRad="38100" dist="38100" dir="2700000" algn="tl">
                    <a:srgbClr val="000000"/>
                  </a:outerShdw>
                </a:effectLst>
              </a:rPr>
              <a:t>in più </a:t>
            </a:r>
            <a:r>
              <a:rPr lang="it-IT" b="1" dirty="0"/>
              <a:t>rispetto ai costi e al profitto </a:t>
            </a:r>
            <a:r>
              <a:rPr lang="it-IT" b="1" dirty="0" smtClean="0"/>
              <a:t>medio</a:t>
            </a:r>
            <a:endParaRPr lang="it-IT" b="1" dirty="0"/>
          </a:p>
        </p:txBody>
      </p:sp>
      <p:sp>
        <p:nvSpPr>
          <p:cNvPr id="89093" name="Text Box 5"/>
          <p:cNvSpPr txBox="1">
            <a:spLocks noChangeArrowheads="1"/>
          </p:cNvSpPr>
          <p:nvPr/>
        </p:nvSpPr>
        <p:spPr bwMode="auto">
          <a:xfrm>
            <a:off x="990600" y="3264877"/>
            <a:ext cx="7391400" cy="822325"/>
          </a:xfrm>
          <a:prstGeom prst="rect">
            <a:avLst/>
          </a:prstGeom>
          <a:noFill/>
          <a:ln w="9525">
            <a:noFill/>
            <a:miter lim="800000"/>
            <a:headEnd/>
            <a:tailEnd/>
          </a:ln>
          <a:effectLst/>
        </p:spPr>
        <p:txBody>
          <a:bodyPr>
            <a:spAutoFit/>
          </a:bodyPr>
          <a:lstStyle/>
          <a:p>
            <a:pPr algn="l" eaLnBrk="0" hangingPunct="0">
              <a:spcBef>
                <a:spcPct val="50000"/>
              </a:spcBef>
              <a:defRPr/>
            </a:pPr>
            <a:r>
              <a:rPr lang="it-IT" b="1" dirty="0"/>
              <a:t>Profitti – </a:t>
            </a:r>
            <a:r>
              <a:rPr lang="it-IT" b="1" dirty="0">
                <a:solidFill>
                  <a:srgbClr val="CC0000"/>
                </a:solidFill>
                <a:effectLst>
                  <a:outerShdw blurRad="38100" dist="38100" dir="2700000" algn="tl">
                    <a:srgbClr val="000000"/>
                  </a:outerShdw>
                </a:effectLst>
              </a:rPr>
              <a:t>proporzionali al capitale investito</a:t>
            </a:r>
            <a:r>
              <a:rPr lang="it-IT" b="1" dirty="0"/>
              <a:t>. </a:t>
            </a:r>
            <a:r>
              <a:rPr lang="it-IT" b="1" dirty="0">
                <a:solidFill>
                  <a:srgbClr val="CC0000"/>
                </a:solidFill>
                <a:effectLst>
                  <a:outerShdw blurRad="38100" dist="38100" dir="2700000" algn="tl">
                    <a:srgbClr val="000000"/>
                  </a:outerShdw>
                </a:effectLst>
              </a:rPr>
              <a:t>forma tipica di sovrappiù</a:t>
            </a:r>
            <a:r>
              <a:rPr lang="it-IT" b="1" dirty="0"/>
              <a:t> nella società capitalistica</a:t>
            </a:r>
          </a:p>
        </p:txBody>
      </p:sp>
      <p:sp>
        <p:nvSpPr>
          <p:cNvPr id="7" name="Rectangle 3"/>
          <p:cNvSpPr txBox="1">
            <a:spLocks noChangeArrowheads="1"/>
          </p:cNvSpPr>
          <p:nvPr/>
        </p:nvSpPr>
        <p:spPr>
          <a:xfrm>
            <a:off x="659423" y="3869272"/>
            <a:ext cx="8229600" cy="2118946"/>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altLang="it-IT" sz="2000" dirty="0" smtClean="0"/>
              <a:t>Proprietari terrieri – rendita – consumi di lusso</a:t>
            </a:r>
          </a:p>
          <a:p>
            <a:r>
              <a:rPr lang="it-IT" altLang="it-IT" sz="2000" dirty="0" smtClean="0"/>
              <a:t>Lavoratori – salario – è al livello di sussistenza – consumato</a:t>
            </a:r>
          </a:p>
          <a:p>
            <a:r>
              <a:rPr lang="it-IT" altLang="it-IT" sz="2000" dirty="0" smtClean="0"/>
              <a:t>Capitalisti – </a:t>
            </a:r>
            <a:r>
              <a:rPr lang="it-IT" altLang="it-IT" sz="2000" b="1" dirty="0" smtClean="0">
                <a:solidFill>
                  <a:srgbClr val="C00000"/>
                </a:solidFill>
                <a:effectLst>
                  <a:outerShdw blurRad="38100" dist="38100" dir="2700000" algn="tl">
                    <a:srgbClr val="000000">
                      <a:alpha val="43137"/>
                    </a:srgbClr>
                  </a:outerShdw>
                </a:effectLst>
              </a:rPr>
              <a:t>profitto</a:t>
            </a:r>
            <a:r>
              <a:rPr lang="it-IT" altLang="it-IT" sz="2000" dirty="0" smtClean="0"/>
              <a:t> – può essere investito per accelerare lo </a:t>
            </a:r>
            <a:r>
              <a:rPr lang="it-IT" altLang="it-IT" sz="2000" b="1" dirty="0" smtClean="0">
                <a:solidFill>
                  <a:srgbClr val="C00000"/>
                </a:solidFill>
                <a:effectLst>
                  <a:outerShdw blurRad="38100" dist="38100" dir="2700000" algn="tl">
                    <a:srgbClr val="000000">
                      <a:alpha val="43137"/>
                    </a:srgbClr>
                  </a:outerShdw>
                </a:effectLst>
              </a:rPr>
              <a:t>sviluppo</a:t>
            </a:r>
          </a:p>
          <a:p>
            <a:pPr lvl="1"/>
            <a:r>
              <a:rPr lang="it-IT" altLang="it-IT" sz="1800" dirty="0" smtClean="0"/>
              <a:t>Quadro istituzionale: concorrenza: «costringe» i capitalisti a investire i profitti</a:t>
            </a:r>
          </a:p>
          <a:p>
            <a:pPr lvl="1"/>
            <a:r>
              <a:rPr lang="it-IT" altLang="it-IT" sz="1800" dirty="0" smtClean="0"/>
              <a:t>Profitti facili o alti – consumi di lusso (es. monopoli)</a:t>
            </a:r>
          </a:p>
        </p:txBody>
      </p:sp>
    </p:spTree>
    <p:extLst>
      <p:ext uri="{BB962C8B-B14F-4D97-AF65-F5344CB8AC3E}">
        <p14:creationId xmlns:p14="http://schemas.microsoft.com/office/powerpoint/2010/main" val="2173594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9091"/>
                                        </p:tgtEl>
                                        <p:attrNameLst>
                                          <p:attrName>style.visibility</p:attrName>
                                        </p:attrNameLst>
                                      </p:cBhvr>
                                      <p:to>
                                        <p:strVal val="visible"/>
                                      </p:to>
                                    </p:set>
                                    <p:anim calcmode="lin" valueType="num">
                                      <p:cBhvr>
                                        <p:cTn id="7" dur="500" fill="hold"/>
                                        <p:tgtEl>
                                          <p:spTgt spid="89091"/>
                                        </p:tgtEl>
                                        <p:attrNameLst>
                                          <p:attrName>ppt_w</p:attrName>
                                        </p:attrNameLst>
                                      </p:cBhvr>
                                      <p:tavLst>
                                        <p:tav tm="0">
                                          <p:val>
                                            <p:fltVal val="0"/>
                                          </p:val>
                                        </p:tav>
                                        <p:tav tm="100000">
                                          <p:val>
                                            <p:strVal val="#ppt_w"/>
                                          </p:val>
                                        </p:tav>
                                      </p:tavLst>
                                    </p:anim>
                                    <p:anim calcmode="lin" valueType="num">
                                      <p:cBhvr>
                                        <p:cTn id="8" dur="500" fill="hold"/>
                                        <p:tgtEl>
                                          <p:spTgt spid="8909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9092"/>
                                        </p:tgtEl>
                                        <p:attrNameLst>
                                          <p:attrName>style.visibility</p:attrName>
                                        </p:attrNameLst>
                                      </p:cBhvr>
                                      <p:to>
                                        <p:strVal val="visible"/>
                                      </p:to>
                                    </p:set>
                                    <p:anim calcmode="lin" valueType="num">
                                      <p:cBhvr>
                                        <p:cTn id="13" dur="500" fill="hold"/>
                                        <p:tgtEl>
                                          <p:spTgt spid="89092"/>
                                        </p:tgtEl>
                                        <p:attrNameLst>
                                          <p:attrName>ppt_w</p:attrName>
                                        </p:attrNameLst>
                                      </p:cBhvr>
                                      <p:tavLst>
                                        <p:tav tm="0">
                                          <p:val>
                                            <p:fltVal val="0"/>
                                          </p:val>
                                        </p:tav>
                                        <p:tav tm="100000">
                                          <p:val>
                                            <p:strVal val="#ppt_w"/>
                                          </p:val>
                                        </p:tav>
                                      </p:tavLst>
                                    </p:anim>
                                    <p:anim calcmode="lin" valueType="num">
                                      <p:cBhvr>
                                        <p:cTn id="14" dur="500" fill="hold"/>
                                        <p:tgtEl>
                                          <p:spTgt spid="89092"/>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9093"/>
                                        </p:tgtEl>
                                        <p:attrNameLst>
                                          <p:attrName>style.visibility</p:attrName>
                                        </p:attrNameLst>
                                      </p:cBhvr>
                                      <p:to>
                                        <p:strVal val="visible"/>
                                      </p:to>
                                    </p:set>
                                    <p:anim calcmode="lin" valueType="num">
                                      <p:cBhvr>
                                        <p:cTn id="19" dur="500" fill="hold"/>
                                        <p:tgtEl>
                                          <p:spTgt spid="89093"/>
                                        </p:tgtEl>
                                        <p:attrNameLst>
                                          <p:attrName>ppt_w</p:attrName>
                                        </p:attrNameLst>
                                      </p:cBhvr>
                                      <p:tavLst>
                                        <p:tav tm="0">
                                          <p:val>
                                            <p:fltVal val="0"/>
                                          </p:val>
                                        </p:tav>
                                        <p:tav tm="100000">
                                          <p:val>
                                            <p:strVal val="#ppt_w"/>
                                          </p:val>
                                        </p:tav>
                                      </p:tavLst>
                                    </p:anim>
                                    <p:anim calcmode="lin" valueType="num">
                                      <p:cBhvr>
                                        <p:cTn id="20" dur="500" fill="hold"/>
                                        <p:tgtEl>
                                          <p:spTgt spid="8909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p:cTn id="25"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p:cTn id="31"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 calcmode="lin" valueType="num">
                                      <p:cBhvr>
                                        <p:cTn id="37"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38"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 calcmode="lin" valueType="num">
                                      <p:cBhvr>
                                        <p:cTn id="43"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44" dur="500" fill="hold"/>
                                        <p:tgtEl>
                                          <p:spTgt spid="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 calcmode="lin" valueType="num">
                                      <p:cBhvr>
                                        <p:cTn id="49" dur="500" fill="hold"/>
                                        <p:tgtEl>
                                          <p:spTgt spid="7">
                                            <p:txEl>
                                              <p:pRg st="4" end="4"/>
                                            </p:txEl>
                                          </p:spTgt>
                                        </p:tgtEl>
                                        <p:attrNameLst>
                                          <p:attrName>ppt_w</p:attrName>
                                        </p:attrNameLst>
                                      </p:cBhvr>
                                      <p:tavLst>
                                        <p:tav tm="0">
                                          <p:val>
                                            <p:fltVal val="0"/>
                                          </p:val>
                                        </p:tav>
                                        <p:tav tm="100000">
                                          <p:val>
                                            <p:strVal val="#ppt_w"/>
                                          </p:val>
                                        </p:tav>
                                      </p:tavLst>
                                    </p:anim>
                                    <p:anim calcmode="lin" valueType="num">
                                      <p:cBhvr>
                                        <p:cTn id="50" dur="500" fill="hold"/>
                                        <p:tgtEl>
                                          <p:spTgt spid="7">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autoUpdateAnimBg="0"/>
      <p:bldP spid="89092" grpId="0" autoUpdateAnimBg="0"/>
      <p:bldP spid="89093" grpId="0" autoUpdateAnimBg="0"/>
      <p:bldP spid="7" grpId="0" build="p" bldLvl="2"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Lavoro Produttivo e Improduttivo</a:t>
            </a:r>
            <a:endParaRPr lang="it-IT" dirty="0"/>
          </a:p>
        </p:txBody>
      </p:sp>
      <p:sp>
        <p:nvSpPr>
          <p:cNvPr id="5" name="Segnaposto contenuto 4"/>
          <p:cNvSpPr>
            <a:spLocks noGrp="1"/>
          </p:cNvSpPr>
          <p:nvPr>
            <p:ph idx="1"/>
          </p:nvPr>
        </p:nvSpPr>
        <p:spPr/>
        <p:txBody>
          <a:bodyPr>
            <a:normAutofit fontScale="70000" lnSpcReduction="20000"/>
          </a:bodyPr>
          <a:lstStyle/>
          <a:p>
            <a:r>
              <a:rPr lang="it-IT" dirty="0" smtClean="0"/>
              <a:t>Accumulazione di capitale </a:t>
            </a:r>
            <a:r>
              <a:rPr lang="it-IT" dirty="0" smtClean="0">
                <a:sym typeface="Symbol" panose="05050102010706020507" pitchFamily="18" charset="2"/>
              </a:rPr>
              <a:t> aumenta l’occupazione  aumenta la produzione  aumenta il sovrappiù  aumenta l’accumulazione. </a:t>
            </a:r>
            <a:r>
              <a:rPr lang="it-IT" b="1" dirty="0" smtClean="0">
                <a:solidFill>
                  <a:srgbClr val="C00000"/>
                </a:solidFill>
                <a:effectLst>
                  <a:outerShdw blurRad="38100" dist="38100" dir="2700000" algn="tl">
                    <a:srgbClr val="000000">
                      <a:alpha val="43137"/>
                    </a:srgbClr>
                  </a:outerShdw>
                </a:effectLst>
                <a:sym typeface="Symbol" panose="05050102010706020507" pitchFamily="18" charset="2"/>
              </a:rPr>
              <a:t>Circolo virtuoso</a:t>
            </a:r>
            <a:endParaRPr lang="it-IT" dirty="0" smtClean="0">
              <a:sym typeface="Symbol" panose="05050102010706020507" pitchFamily="18" charset="2"/>
            </a:endParaRPr>
          </a:p>
          <a:p>
            <a:r>
              <a:rPr lang="it-IT" dirty="0" smtClean="0">
                <a:sym typeface="Symbol" panose="05050102010706020507" pitchFamily="18" charset="2"/>
              </a:rPr>
              <a:t>Quale lavoro? Secondo Smith: lavoro produttivo e improduttivo</a:t>
            </a:r>
          </a:p>
          <a:p>
            <a:pPr lvl="1"/>
            <a:r>
              <a:rPr lang="it-IT" b="1" dirty="0"/>
              <a:t>Lavoro produttivo: produce </a:t>
            </a:r>
            <a:r>
              <a:rPr lang="it-IT" b="1" dirty="0">
                <a:solidFill>
                  <a:srgbClr val="CC0000"/>
                </a:solidFill>
                <a:effectLst>
                  <a:outerShdw blurRad="38100" dist="38100" dir="2700000" algn="tl">
                    <a:srgbClr val="000000"/>
                  </a:outerShdw>
                </a:effectLst>
              </a:rPr>
              <a:t>sovrappiù</a:t>
            </a:r>
            <a:r>
              <a:rPr lang="it-IT" b="1" dirty="0"/>
              <a:t>, è </a:t>
            </a:r>
            <a:r>
              <a:rPr lang="it-IT" b="1" dirty="0">
                <a:solidFill>
                  <a:srgbClr val="CC0000"/>
                </a:solidFill>
                <a:effectLst>
                  <a:outerShdw blurRad="38100" dist="38100" dir="2700000" algn="tl">
                    <a:srgbClr val="000000"/>
                  </a:outerShdw>
                </a:effectLst>
              </a:rPr>
              <a:t>investimento</a:t>
            </a:r>
            <a:r>
              <a:rPr lang="it-IT" b="1" dirty="0"/>
              <a:t> di </a:t>
            </a:r>
            <a:r>
              <a:rPr lang="it-IT" b="1" dirty="0">
                <a:solidFill>
                  <a:srgbClr val="CC0000"/>
                </a:solidFill>
                <a:effectLst>
                  <a:outerShdw blurRad="38100" dist="38100" dir="2700000" algn="tl">
                    <a:srgbClr val="000000"/>
                  </a:outerShdw>
                </a:effectLst>
              </a:rPr>
              <a:t>capitale</a:t>
            </a:r>
            <a:r>
              <a:rPr lang="it-IT" b="1" dirty="0"/>
              <a:t>; produce </a:t>
            </a:r>
            <a:r>
              <a:rPr lang="it-IT" b="1" dirty="0">
                <a:solidFill>
                  <a:srgbClr val="CC0000"/>
                </a:solidFill>
                <a:effectLst>
                  <a:outerShdw blurRad="38100" dist="38100" dir="2700000" algn="tl">
                    <a:srgbClr val="000000"/>
                  </a:outerShdw>
                </a:effectLst>
              </a:rPr>
              <a:t>merci </a:t>
            </a:r>
            <a:r>
              <a:rPr lang="it-IT" b="1" dirty="0"/>
              <a:t>(prodotti tangibili</a:t>
            </a:r>
            <a:r>
              <a:rPr lang="it-IT" b="1" dirty="0" smtClean="0"/>
              <a:t>)</a:t>
            </a:r>
          </a:p>
          <a:p>
            <a:pPr lvl="1"/>
            <a:r>
              <a:rPr lang="it-IT" b="1" dirty="0"/>
              <a:t>Lavoro improduttivo: non produce </a:t>
            </a:r>
            <a:r>
              <a:rPr lang="it-IT" b="1" dirty="0" smtClean="0">
                <a:solidFill>
                  <a:srgbClr val="CC0000"/>
                </a:solidFill>
                <a:effectLst>
                  <a:outerShdw blurRad="38100" dist="38100" dir="2700000" algn="tl">
                    <a:srgbClr val="000000"/>
                  </a:outerShdw>
                </a:effectLst>
              </a:rPr>
              <a:t>sovrappiù</a:t>
            </a:r>
            <a:r>
              <a:rPr lang="it-IT" b="1" dirty="0" smtClean="0"/>
              <a:t>, </a:t>
            </a:r>
            <a:r>
              <a:rPr lang="it-IT" b="1" dirty="0"/>
              <a:t>è </a:t>
            </a:r>
            <a:r>
              <a:rPr lang="it-IT" b="1" dirty="0">
                <a:solidFill>
                  <a:srgbClr val="CC0000"/>
                </a:solidFill>
                <a:effectLst>
                  <a:outerShdw blurRad="38100" dist="38100" dir="2700000" algn="tl">
                    <a:srgbClr val="000000"/>
                  </a:outerShdw>
                </a:effectLst>
              </a:rPr>
              <a:t>consumo</a:t>
            </a:r>
            <a:r>
              <a:rPr lang="it-IT" b="1" dirty="0"/>
              <a:t> di </a:t>
            </a:r>
            <a:r>
              <a:rPr lang="it-IT" b="1" dirty="0">
                <a:solidFill>
                  <a:srgbClr val="CC0000"/>
                </a:solidFill>
                <a:effectLst>
                  <a:outerShdw blurRad="38100" dist="38100" dir="2700000" algn="tl">
                    <a:srgbClr val="000000"/>
                  </a:outerShdw>
                </a:effectLst>
              </a:rPr>
              <a:t>reddito</a:t>
            </a:r>
            <a:r>
              <a:rPr lang="it-IT" b="1" dirty="0"/>
              <a:t>, produce</a:t>
            </a:r>
            <a:r>
              <a:rPr lang="it-IT" b="1" dirty="0">
                <a:solidFill>
                  <a:srgbClr val="CC0000"/>
                </a:solidFill>
                <a:effectLst>
                  <a:outerShdw blurRad="38100" dist="38100" dir="2700000" algn="tl">
                    <a:srgbClr val="000000"/>
                  </a:outerShdw>
                </a:effectLst>
              </a:rPr>
              <a:t> servizi</a:t>
            </a:r>
            <a:r>
              <a:rPr lang="it-IT" b="1" dirty="0"/>
              <a:t> (prodotti </a:t>
            </a:r>
            <a:r>
              <a:rPr lang="it-IT" b="1" dirty="0" smtClean="0"/>
              <a:t>immateriali, in particolare la servitù)</a:t>
            </a:r>
          </a:p>
          <a:p>
            <a:pPr lvl="1"/>
            <a:r>
              <a:rPr lang="it-IT" b="1" dirty="0"/>
              <a:t>Acquisto un bene di </a:t>
            </a:r>
            <a:r>
              <a:rPr lang="it-IT" b="1" dirty="0" smtClean="0">
                <a:solidFill>
                  <a:srgbClr val="CC0000"/>
                </a:solidFill>
                <a:effectLst>
                  <a:outerShdw blurRad="38100" dist="38100" dir="2700000" algn="tl">
                    <a:srgbClr val="000000"/>
                  </a:outerShdw>
                </a:effectLst>
              </a:rPr>
              <a:t>lusso </a:t>
            </a:r>
            <a:r>
              <a:rPr lang="it-IT" b="1" dirty="0" smtClean="0">
                <a:sym typeface="Symbol" pitchFamily="18" charset="2"/>
              </a:rPr>
              <a:t> consumo </a:t>
            </a:r>
            <a:r>
              <a:rPr lang="it-IT" b="1" dirty="0">
                <a:sym typeface="Symbol" pitchFamily="18" charset="2"/>
              </a:rPr>
              <a:t>di </a:t>
            </a:r>
            <a:r>
              <a:rPr lang="it-IT" b="1" dirty="0">
                <a:solidFill>
                  <a:srgbClr val="CC0000"/>
                </a:solidFill>
                <a:effectLst>
                  <a:outerShdw blurRad="38100" dist="38100" dir="2700000" algn="tl">
                    <a:srgbClr val="000000"/>
                  </a:outerShdw>
                </a:effectLst>
                <a:sym typeface="Symbol" pitchFamily="18" charset="2"/>
              </a:rPr>
              <a:t>reddito</a:t>
            </a:r>
            <a:r>
              <a:rPr lang="it-IT" b="1" dirty="0">
                <a:sym typeface="Symbol" pitchFamily="18" charset="2"/>
              </a:rPr>
              <a:t>; </a:t>
            </a:r>
            <a:r>
              <a:rPr lang="it-IT" b="1" dirty="0" smtClean="0">
                <a:sym typeface="Symbol" pitchFamily="18" charset="2"/>
              </a:rPr>
              <a:t>acquisto di un mezzo di produzione </a:t>
            </a:r>
            <a:r>
              <a:rPr lang="it-IT" b="1" dirty="0">
                <a:sym typeface="Symbol" pitchFamily="18" charset="2"/>
              </a:rPr>
              <a:t> </a:t>
            </a:r>
            <a:r>
              <a:rPr lang="it-IT" b="1" dirty="0" smtClean="0">
                <a:sym typeface="Symbol" pitchFamily="18" charset="2"/>
              </a:rPr>
              <a:t> investimento </a:t>
            </a:r>
            <a:r>
              <a:rPr lang="it-IT" b="1" dirty="0">
                <a:sym typeface="Symbol" pitchFamily="18" charset="2"/>
              </a:rPr>
              <a:t>di </a:t>
            </a:r>
            <a:r>
              <a:rPr lang="it-IT" b="1" dirty="0">
                <a:solidFill>
                  <a:srgbClr val="CC0000"/>
                </a:solidFill>
                <a:effectLst>
                  <a:outerShdw blurRad="38100" dist="38100" dir="2700000" algn="tl">
                    <a:srgbClr val="000000"/>
                  </a:outerShdw>
                </a:effectLst>
                <a:sym typeface="Symbol" pitchFamily="18" charset="2"/>
              </a:rPr>
              <a:t>capitale</a:t>
            </a:r>
          </a:p>
          <a:p>
            <a:pPr lvl="1"/>
            <a:r>
              <a:rPr lang="it-IT" b="1" dirty="0"/>
              <a:t>Impiego lavoro </a:t>
            </a:r>
            <a:r>
              <a:rPr lang="it-IT" b="1" dirty="0">
                <a:solidFill>
                  <a:srgbClr val="CC0000"/>
                </a:solidFill>
                <a:effectLst>
                  <a:outerShdw blurRad="38100" dist="38100" dir="2700000" algn="tl">
                    <a:srgbClr val="000000"/>
                  </a:outerShdw>
                </a:effectLst>
              </a:rPr>
              <a:t>improduttivo</a:t>
            </a:r>
            <a:r>
              <a:rPr lang="it-IT" b="1" dirty="0"/>
              <a:t> </a:t>
            </a:r>
            <a:r>
              <a:rPr lang="it-IT" b="1" dirty="0">
                <a:sym typeface="Symbol" pitchFamily="18" charset="2"/>
              </a:rPr>
              <a:t></a:t>
            </a:r>
            <a:r>
              <a:rPr lang="it-IT" b="1" dirty="0" smtClean="0">
                <a:sym typeface="Symbol" pitchFamily="18" charset="2"/>
              </a:rPr>
              <a:t> consumo </a:t>
            </a:r>
            <a:r>
              <a:rPr lang="it-IT" b="1" dirty="0">
                <a:sym typeface="Symbol" pitchFamily="18" charset="2"/>
              </a:rPr>
              <a:t>di </a:t>
            </a:r>
            <a:r>
              <a:rPr lang="it-IT" b="1" dirty="0">
                <a:solidFill>
                  <a:srgbClr val="CC0000"/>
                </a:solidFill>
                <a:effectLst>
                  <a:outerShdw blurRad="38100" dist="38100" dir="2700000" algn="tl">
                    <a:srgbClr val="000000"/>
                  </a:outerShdw>
                </a:effectLst>
                <a:sym typeface="Symbol" pitchFamily="18" charset="2"/>
              </a:rPr>
              <a:t>reddito</a:t>
            </a:r>
            <a:r>
              <a:rPr lang="it-IT" b="1" dirty="0">
                <a:sym typeface="Symbol" pitchFamily="18" charset="2"/>
              </a:rPr>
              <a:t>; lavoro </a:t>
            </a:r>
            <a:r>
              <a:rPr lang="it-IT" b="1" dirty="0">
                <a:solidFill>
                  <a:srgbClr val="CC0000"/>
                </a:solidFill>
                <a:effectLst>
                  <a:outerShdw blurRad="38100" dist="38100" dir="2700000" algn="tl">
                    <a:srgbClr val="000000"/>
                  </a:outerShdw>
                </a:effectLst>
                <a:sym typeface="Symbol" pitchFamily="18" charset="2"/>
              </a:rPr>
              <a:t>produttivo</a:t>
            </a:r>
            <a:r>
              <a:rPr lang="it-IT" b="1" dirty="0">
                <a:sym typeface="Symbol" pitchFamily="18" charset="2"/>
              </a:rPr>
              <a:t> </a:t>
            </a:r>
            <a:r>
              <a:rPr lang="it-IT" dirty="0" smtClean="0">
                <a:sym typeface="Symbol" pitchFamily="18" charset="2"/>
              </a:rPr>
              <a:t> </a:t>
            </a:r>
            <a:r>
              <a:rPr lang="it-IT" b="1" dirty="0">
                <a:sym typeface="Symbol" pitchFamily="18" charset="2"/>
              </a:rPr>
              <a:t>investimento di </a:t>
            </a:r>
            <a:r>
              <a:rPr lang="it-IT" b="1" dirty="0">
                <a:solidFill>
                  <a:srgbClr val="CC0000"/>
                </a:solidFill>
                <a:effectLst>
                  <a:outerShdw blurRad="38100" dist="38100" dir="2700000" algn="tl">
                    <a:srgbClr val="000000"/>
                  </a:outerShdw>
                </a:effectLst>
                <a:sym typeface="Symbol" pitchFamily="18" charset="2"/>
              </a:rPr>
              <a:t>capitale</a:t>
            </a:r>
          </a:p>
          <a:p>
            <a:pPr lvl="1"/>
            <a:endParaRPr lang="it-IT" b="1" dirty="0"/>
          </a:p>
          <a:p>
            <a:pPr lvl="1"/>
            <a:endParaRPr lang="it-IT" b="1" dirty="0"/>
          </a:p>
          <a:p>
            <a:endParaRPr lang="it-IT" dirty="0"/>
          </a:p>
        </p:txBody>
      </p:sp>
      <p:sp>
        <p:nvSpPr>
          <p:cNvPr id="3" name="Segnaposto piè di pagina 2"/>
          <p:cNvSpPr>
            <a:spLocks noGrp="1"/>
          </p:cNvSpPr>
          <p:nvPr>
            <p:ph type="ftr" sz="quarter" idx="11"/>
          </p:nvPr>
        </p:nvSpPr>
        <p:spPr/>
        <p:txBody>
          <a:bodyPr/>
          <a:lstStyle/>
          <a:p>
            <a:r>
              <a:rPr lang="en-US" smtClean="0"/>
              <a:t>Adam Smith</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28</a:t>
            </a:fld>
            <a:endParaRPr lang="it-IT" dirty="0"/>
          </a:p>
        </p:txBody>
      </p:sp>
    </p:spTree>
    <p:extLst>
      <p:ext uri="{BB962C8B-B14F-4D97-AF65-F5344CB8AC3E}">
        <p14:creationId xmlns:p14="http://schemas.microsoft.com/office/powerpoint/2010/main" val="338262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6516B4D-37F7-4F9C-9B17-43CA1AD154B1}" type="slidenum">
              <a:rPr lang="it-IT" altLang="it-IT" sz="1400" smtClean="0"/>
              <a:pPr eaLnBrk="1" hangingPunct="1"/>
              <a:t>29</a:t>
            </a:fld>
            <a:endParaRPr lang="it-IT" altLang="it-IT" sz="1400" smtClean="0"/>
          </a:p>
        </p:txBody>
      </p:sp>
      <p:sp>
        <p:nvSpPr>
          <p:cNvPr id="93186" name="Rectangle 2"/>
          <p:cNvSpPr>
            <a:spLocks noGrp="1" noChangeArrowheads="1"/>
          </p:cNvSpPr>
          <p:nvPr>
            <p:ph type="title"/>
          </p:nvPr>
        </p:nvSpPr>
        <p:spPr/>
        <p:txBody>
          <a:bodyPr>
            <a:normAutofit fontScale="90000"/>
          </a:bodyPr>
          <a:lstStyle/>
          <a:p>
            <a:pPr eaLnBrk="1" hangingPunct="1">
              <a:defRPr/>
            </a:pPr>
            <a:r>
              <a:rPr lang="it-IT" smtClean="0"/>
              <a:t>La caduta del saggio di profitto</a:t>
            </a:r>
          </a:p>
        </p:txBody>
      </p:sp>
      <p:sp>
        <p:nvSpPr>
          <p:cNvPr id="93187" name="Rectangle 3"/>
          <p:cNvSpPr>
            <a:spLocks noGrp="1" noChangeArrowheads="1"/>
          </p:cNvSpPr>
          <p:nvPr>
            <p:ph type="body" idx="1"/>
          </p:nvPr>
        </p:nvSpPr>
        <p:spPr>
          <a:xfrm>
            <a:off x="457200" y="1830387"/>
            <a:ext cx="8229600" cy="4525963"/>
          </a:xfrm>
        </p:spPr>
        <p:txBody>
          <a:bodyPr>
            <a:normAutofit fontScale="92500" lnSpcReduction="10000"/>
          </a:bodyPr>
          <a:lstStyle/>
          <a:p>
            <a:pPr eaLnBrk="1" hangingPunct="1">
              <a:defRPr/>
            </a:pPr>
            <a:r>
              <a:rPr lang="it-IT" dirty="0" smtClean="0">
                <a:sym typeface="Symbol" pitchFamily="18" charset="2"/>
              </a:rPr>
              <a:t>accumulazione  caduta del saggio di profitto  livello minimo  si annullano gli investimenti  </a:t>
            </a:r>
            <a:r>
              <a:rPr lang="it-IT" b="1" dirty="0" smtClean="0">
                <a:solidFill>
                  <a:srgbClr val="CC0000"/>
                </a:solidFill>
                <a:effectLst>
                  <a:outerShdw blurRad="38100" dist="38100" dir="2700000" algn="tl">
                    <a:srgbClr val="000000"/>
                  </a:outerShdw>
                </a:effectLst>
                <a:sym typeface="Symbol" pitchFamily="18" charset="2"/>
              </a:rPr>
              <a:t>stato stazionario</a:t>
            </a:r>
          </a:p>
          <a:p>
            <a:pPr lvl="1" eaLnBrk="1" hangingPunct="1">
              <a:defRPr/>
            </a:pPr>
            <a:r>
              <a:rPr lang="it-IT" dirty="0" smtClean="0">
                <a:sym typeface="Symbol" pitchFamily="18" charset="2"/>
              </a:rPr>
              <a:t>meno opportunità di investimenti (tutti i campi di impiego sono occupati dai capitali)</a:t>
            </a:r>
          </a:p>
          <a:p>
            <a:pPr lvl="1" eaLnBrk="1" hangingPunct="1">
              <a:defRPr/>
            </a:pPr>
            <a:r>
              <a:rPr lang="it-IT" dirty="0">
                <a:sym typeface="Symbol" pitchFamily="18" charset="2"/>
              </a:rPr>
              <a:t>d</a:t>
            </a:r>
            <a:r>
              <a:rPr lang="it-IT" dirty="0" smtClean="0">
                <a:sym typeface="Symbol" pitchFamily="18" charset="2"/>
              </a:rPr>
              <a:t>iviene scarso il lavoro e crescono i salari</a:t>
            </a:r>
          </a:p>
          <a:p>
            <a:pPr eaLnBrk="1" hangingPunct="1">
              <a:defRPr/>
            </a:pPr>
            <a:r>
              <a:rPr lang="it-IT" dirty="0" smtClean="0"/>
              <a:t>Stato stazionario = fine dello sviluppo, basso benessere</a:t>
            </a:r>
          </a:p>
          <a:p>
            <a:pPr eaLnBrk="1" hangingPunct="1">
              <a:defRPr/>
            </a:pPr>
            <a:r>
              <a:rPr lang="it-IT" dirty="0" smtClean="0"/>
              <a:t>Tuttavia questa tendenza non è attuale. Si realizza solo in un futuro lontano</a:t>
            </a:r>
          </a:p>
        </p:txBody>
      </p:sp>
      <p:sp>
        <p:nvSpPr>
          <p:cNvPr id="93189" name="Rectangle 5"/>
          <p:cNvSpPr>
            <a:spLocks noChangeArrowheads="1"/>
          </p:cNvSpPr>
          <p:nvPr/>
        </p:nvSpPr>
        <p:spPr bwMode="auto">
          <a:xfrm>
            <a:off x="0" y="0"/>
            <a:ext cx="9144000" cy="0"/>
          </a:xfrm>
          <a:prstGeom prst="rect">
            <a:avLst/>
          </a:prstGeom>
          <a:noFill/>
          <a:ln w="9525">
            <a:noFill/>
            <a:miter lim="800000"/>
            <a:headEnd/>
            <a:tailEnd/>
          </a:ln>
          <a:effectLst>
            <a:outerShdw dist="107763" dir="13500000" algn="ctr" rotWithShape="0">
              <a:schemeClr val="bg2">
                <a:alpha val="50000"/>
              </a:schemeClr>
            </a:outerShdw>
          </a:effectLst>
        </p:spPr>
        <p:txBody>
          <a:bodyPr wrap="none" anchor="ctr">
            <a:spAutoFit/>
          </a:bodyPr>
          <a:lstStyle/>
          <a:p>
            <a:pPr>
              <a:defRPr/>
            </a:pPr>
            <a:endParaRPr lang="it-IT"/>
          </a:p>
        </p:txBody>
      </p:sp>
    </p:spTree>
    <p:extLst>
      <p:ext uri="{BB962C8B-B14F-4D97-AF65-F5344CB8AC3E}">
        <p14:creationId xmlns:p14="http://schemas.microsoft.com/office/powerpoint/2010/main" val="951501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 calcmode="lin" valueType="num">
                                      <p:cBhvr>
                                        <p:cTn id="7" dur="500" fill="hold"/>
                                        <p:tgtEl>
                                          <p:spTgt spid="9318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318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3187">
                                            <p:txEl>
                                              <p:pRg st="1" end="1"/>
                                            </p:txEl>
                                          </p:spTgt>
                                        </p:tgtEl>
                                        <p:attrNameLst>
                                          <p:attrName>style.visibility</p:attrName>
                                        </p:attrNameLst>
                                      </p:cBhvr>
                                      <p:to>
                                        <p:strVal val="visible"/>
                                      </p:to>
                                    </p:set>
                                    <p:anim calcmode="lin" valueType="num">
                                      <p:cBhvr>
                                        <p:cTn id="13" dur="500" fill="hold"/>
                                        <p:tgtEl>
                                          <p:spTgt spid="9318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9318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3187">
                                            <p:txEl>
                                              <p:pRg st="2" end="2"/>
                                            </p:txEl>
                                          </p:spTgt>
                                        </p:tgtEl>
                                        <p:attrNameLst>
                                          <p:attrName>style.visibility</p:attrName>
                                        </p:attrNameLst>
                                      </p:cBhvr>
                                      <p:to>
                                        <p:strVal val="visible"/>
                                      </p:to>
                                    </p:set>
                                    <p:anim calcmode="lin" valueType="num">
                                      <p:cBhvr>
                                        <p:cTn id="19" dur="500" fill="hold"/>
                                        <p:tgtEl>
                                          <p:spTgt spid="9318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9318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3187">
                                            <p:txEl>
                                              <p:pRg st="3" end="3"/>
                                            </p:txEl>
                                          </p:spTgt>
                                        </p:tgtEl>
                                        <p:attrNameLst>
                                          <p:attrName>style.visibility</p:attrName>
                                        </p:attrNameLst>
                                      </p:cBhvr>
                                      <p:to>
                                        <p:strVal val="visible"/>
                                      </p:to>
                                    </p:set>
                                    <p:anim calcmode="lin" valueType="num">
                                      <p:cBhvr>
                                        <p:cTn id="25" dur="500" fill="hold"/>
                                        <p:tgtEl>
                                          <p:spTgt spid="93187">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9318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93187">
                                            <p:txEl>
                                              <p:pRg st="4" end="4"/>
                                            </p:txEl>
                                          </p:spTgt>
                                        </p:tgtEl>
                                        <p:attrNameLst>
                                          <p:attrName>style.visibility</p:attrName>
                                        </p:attrNameLst>
                                      </p:cBhvr>
                                      <p:to>
                                        <p:strVal val="visible"/>
                                      </p:to>
                                    </p:set>
                                    <p:anim calcmode="lin" valueType="num">
                                      <p:cBhvr>
                                        <p:cTn id="31" dur="500" fill="hold"/>
                                        <p:tgtEl>
                                          <p:spTgt spid="93187">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93187">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Adam Smith (1723-1790)</a:t>
            </a:r>
            <a:endParaRPr lang="it-IT" dirty="0"/>
          </a:p>
        </p:txBody>
      </p:sp>
      <p:sp>
        <p:nvSpPr>
          <p:cNvPr id="3" name="Segnaposto contenuto 2"/>
          <p:cNvSpPr>
            <a:spLocks noGrp="1"/>
          </p:cNvSpPr>
          <p:nvPr>
            <p:ph idx="1"/>
          </p:nvPr>
        </p:nvSpPr>
        <p:spPr/>
        <p:txBody>
          <a:bodyPr/>
          <a:lstStyle/>
          <a:p>
            <a:pPr>
              <a:buFontTx/>
              <a:buChar char="·"/>
            </a:pPr>
            <a:r>
              <a:rPr lang="it-IT" altLang="it-IT" sz="2000" dirty="0"/>
              <a:t>n. </a:t>
            </a:r>
            <a:r>
              <a:rPr lang="it-IT" altLang="it-IT" sz="2000" dirty="0" err="1"/>
              <a:t>Kirkaldy</a:t>
            </a:r>
            <a:r>
              <a:rPr lang="it-IT" altLang="it-IT" sz="2000" dirty="0"/>
              <a:t> (Scozia)</a:t>
            </a:r>
          </a:p>
          <a:p>
            <a:pPr>
              <a:buFontTx/>
              <a:buChar char="·"/>
            </a:pPr>
            <a:r>
              <a:rPr lang="it-IT" altLang="it-IT" sz="2000" dirty="0"/>
              <a:t>Studia a </a:t>
            </a:r>
            <a:r>
              <a:rPr lang="it-IT" altLang="it-IT" sz="2000" dirty="0" smtClean="0"/>
              <a:t>Glasgow (a 14 anni) </a:t>
            </a:r>
            <a:r>
              <a:rPr lang="it-IT" altLang="it-IT" sz="2000" dirty="0"/>
              <a:t>e </a:t>
            </a:r>
            <a:r>
              <a:rPr lang="it-IT" altLang="it-IT" sz="2000" dirty="0" smtClean="0"/>
              <a:t>Oxford (</a:t>
            </a:r>
            <a:r>
              <a:rPr lang="it-IT" altLang="it-IT" sz="2000" dirty="0" err="1"/>
              <a:t>B</a:t>
            </a:r>
            <a:r>
              <a:rPr lang="it-IT" altLang="it-IT" sz="2000" dirty="0" err="1" smtClean="0"/>
              <a:t>aliol</a:t>
            </a:r>
            <a:r>
              <a:rPr lang="it-IT" altLang="it-IT" sz="2000" dirty="0" smtClean="0"/>
              <a:t> College)</a:t>
            </a:r>
            <a:endParaRPr lang="it-IT" altLang="it-IT" sz="2000" dirty="0"/>
          </a:p>
          <a:p>
            <a:pPr>
              <a:buFontTx/>
              <a:buChar char="·"/>
            </a:pPr>
            <a:r>
              <a:rPr lang="it-IT" altLang="it-IT" sz="2000" dirty="0"/>
              <a:t>1751. Docente di logica all’Università di Glasgow</a:t>
            </a:r>
          </a:p>
          <a:p>
            <a:pPr>
              <a:buFontTx/>
              <a:buChar char="·"/>
            </a:pPr>
            <a:r>
              <a:rPr lang="it-IT" altLang="it-IT" sz="2000" dirty="0"/>
              <a:t>1752. Passa alla cattedra di </a:t>
            </a:r>
            <a:r>
              <a:rPr lang="it-IT" altLang="it-IT" sz="2000" b="1" dirty="0">
                <a:solidFill>
                  <a:srgbClr val="C00000"/>
                </a:solidFill>
                <a:effectLst>
                  <a:outerShdw blurRad="38100" dist="38100" dir="2700000" algn="tl">
                    <a:srgbClr val="000000">
                      <a:alpha val="43137"/>
                    </a:srgbClr>
                  </a:outerShdw>
                </a:effectLst>
              </a:rPr>
              <a:t>filosofia morale</a:t>
            </a:r>
          </a:p>
          <a:p>
            <a:pPr>
              <a:buFontTx/>
              <a:buChar char="·"/>
            </a:pPr>
            <a:r>
              <a:rPr lang="it-IT" altLang="it-IT" sz="2000" dirty="0"/>
              <a:t>1763. Abbandona l’insegnamento per accompagnare come precettore il giovane </a:t>
            </a:r>
            <a:r>
              <a:rPr lang="it-IT" altLang="it-IT" sz="2000" dirty="0" smtClean="0"/>
              <a:t>Duca </a:t>
            </a:r>
            <a:r>
              <a:rPr lang="it-IT" altLang="it-IT" sz="2000" dirty="0"/>
              <a:t>di </a:t>
            </a:r>
            <a:r>
              <a:rPr lang="it-IT" altLang="it-IT" sz="2000" dirty="0" err="1" smtClean="0"/>
              <a:t>Buccleuch</a:t>
            </a:r>
            <a:r>
              <a:rPr lang="it-IT" altLang="it-IT" sz="2000" dirty="0" smtClean="0"/>
              <a:t> </a:t>
            </a:r>
            <a:r>
              <a:rPr lang="it-IT" altLang="it-IT" sz="2000" dirty="0"/>
              <a:t>nel suo </a:t>
            </a:r>
            <a:r>
              <a:rPr lang="it-IT" altLang="it-IT" sz="2000" i="1" dirty="0"/>
              <a:t>tour</a:t>
            </a:r>
            <a:r>
              <a:rPr lang="it-IT" altLang="it-IT" sz="2000" dirty="0"/>
              <a:t> in Francia.</a:t>
            </a:r>
          </a:p>
          <a:p>
            <a:pPr>
              <a:buFontTx/>
              <a:buChar char="·"/>
            </a:pPr>
            <a:r>
              <a:rPr lang="it-IT" altLang="it-IT" sz="2000" dirty="0"/>
              <a:t>A Parigi conosce Quesnay e </a:t>
            </a:r>
            <a:r>
              <a:rPr lang="it-IT" altLang="it-IT" sz="2000" dirty="0" err="1"/>
              <a:t>Turgot</a:t>
            </a:r>
            <a:endParaRPr lang="it-IT" altLang="it-IT" sz="2000" dirty="0"/>
          </a:p>
          <a:p>
            <a:pPr>
              <a:buFontTx/>
              <a:buChar char="·"/>
            </a:pPr>
            <a:r>
              <a:rPr lang="it-IT" altLang="it-IT" sz="2000" dirty="0"/>
              <a:t>Tornato in patria ottiene un vitalizio e si dedica agli </a:t>
            </a:r>
            <a:r>
              <a:rPr lang="it-IT" altLang="it-IT" sz="2000" dirty="0" smtClean="0"/>
              <a:t>studi, scrivendo </a:t>
            </a:r>
            <a:r>
              <a:rPr lang="it-IT" altLang="it-IT" sz="2000" dirty="0"/>
              <a:t>la </a:t>
            </a:r>
            <a:r>
              <a:rPr lang="it-IT" altLang="it-IT" sz="2000" i="1" dirty="0"/>
              <a:t>Ricchezza delle Nazioni</a:t>
            </a:r>
            <a:r>
              <a:rPr lang="it-IT" altLang="it-IT" sz="2000" dirty="0"/>
              <a:t>.</a:t>
            </a:r>
          </a:p>
          <a:p>
            <a:pPr>
              <a:buFontTx/>
              <a:buChar char="·"/>
            </a:pPr>
            <a:r>
              <a:rPr lang="it-IT" altLang="it-IT" sz="2000" dirty="0"/>
              <a:t>1778. Diventa commissario delle dogane.</a:t>
            </a:r>
            <a:endParaRPr lang="it-IT" altLang="it-IT" dirty="0"/>
          </a:p>
          <a:p>
            <a:endParaRPr lang="it-IT" dirty="0"/>
          </a:p>
        </p:txBody>
      </p:sp>
      <p:sp>
        <p:nvSpPr>
          <p:cNvPr id="5" name="Segnaposto piè di pagina 4"/>
          <p:cNvSpPr>
            <a:spLocks noGrp="1"/>
          </p:cNvSpPr>
          <p:nvPr>
            <p:ph type="ftr" sz="quarter" idx="11"/>
          </p:nvPr>
        </p:nvSpPr>
        <p:spPr/>
        <p:txBody>
          <a:bodyPr/>
          <a:lstStyle/>
          <a:p>
            <a:r>
              <a:rPr lang="en-US" smtClean="0"/>
              <a:t>Adam Smith</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6700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libero commercio</a:t>
            </a:r>
            <a:endParaRPr lang="it-IT" dirty="0"/>
          </a:p>
        </p:txBody>
      </p:sp>
      <p:sp>
        <p:nvSpPr>
          <p:cNvPr id="3" name="Segnaposto contenuto 2"/>
          <p:cNvSpPr>
            <a:spLocks noGrp="1"/>
          </p:cNvSpPr>
          <p:nvPr>
            <p:ph idx="1"/>
          </p:nvPr>
        </p:nvSpPr>
        <p:spPr/>
        <p:txBody>
          <a:bodyPr>
            <a:normAutofit fontScale="85000" lnSpcReduction="10000"/>
          </a:bodyPr>
          <a:lstStyle/>
          <a:p>
            <a:r>
              <a:rPr lang="it-IT" dirty="0" smtClean="0"/>
              <a:t>Smith è favorevole alla liberalizzazione del commercio internazionale</a:t>
            </a:r>
          </a:p>
          <a:p>
            <a:r>
              <a:rPr lang="it-IT" dirty="0" smtClean="0"/>
              <a:t>Il commercio estero amplia la domanda effettiva: più scambi, più possibilità di approfondire la divisione del lavoro </a:t>
            </a:r>
            <a:r>
              <a:rPr lang="it-IT" dirty="0" smtClean="0">
                <a:sym typeface="Symbol" panose="05050102010706020507" pitchFamily="18" charset="2"/>
              </a:rPr>
              <a:t></a:t>
            </a:r>
          </a:p>
          <a:p>
            <a:r>
              <a:rPr lang="it-IT" dirty="0" smtClean="0">
                <a:sym typeface="Symbol" panose="05050102010706020507" pitchFamily="18" charset="2"/>
              </a:rPr>
              <a:t>Ciascun paese si specializza nella produzione in cui ha un vantaggio (ancora vantaggio assoluto) ed esporta il sovrappiù di questo prodotto in cambio di beni nei quali è meno produttivo</a:t>
            </a:r>
          </a:p>
          <a:p>
            <a:r>
              <a:rPr lang="it-IT" dirty="0" smtClean="0">
                <a:sym typeface="Symbol" panose="05050102010706020507" pitchFamily="18" charset="2"/>
              </a:rPr>
              <a:t>Tutte le parti hanno un vantaggio (aumenta la produttività globale)</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30</a:t>
            </a:fld>
            <a:endParaRPr lang="it-IT" dirty="0"/>
          </a:p>
        </p:txBody>
      </p:sp>
    </p:spTree>
    <p:extLst>
      <p:ext uri="{BB962C8B-B14F-4D97-AF65-F5344CB8AC3E}">
        <p14:creationId xmlns:p14="http://schemas.microsoft.com/office/powerpoint/2010/main" val="1377338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due aspetti della teoria di Smith</a:t>
            </a:r>
            <a:endParaRPr lang="it-IT" dirty="0"/>
          </a:p>
        </p:txBody>
      </p:sp>
      <p:sp>
        <p:nvSpPr>
          <p:cNvPr id="3" name="Segnaposto contenuto 2"/>
          <p:cNvSpPr>
            <a:spLocks noGrp="1"/>
          </p:cNvSpPr>
          <p:nvPr>
            <p:ph idx="1"/>
          </p:nvPr>
        </p:nvSpPr>
        <p:spPr/>
        <p:txBody>
          <a:bodyPr>
            <a:normAutofit lnSpcReduction="10000"/>
          </a:bodyPr>
          <a:lstStyle/>
          <a:p>
            <a:r>
              <a:rPr lang="it-IT" dirty="0" smtClean="0"/>
              <a:t>1. Come funziona il mercato: tendenza all’equilibrio economico dall’incontro di individui «isolati» (mano invisibile)</a:t>
            </a:r>
          </a:p>
          <a:p>
            <a:pPr lvl="1"/>
            <a:r>
              <a:rPr lang="it-IT" dirty="0" smtClean="0"/>
              <a:t>Aspetto «statico» ripreso dai neoclassici</a:t>
            </a:r>
          </a:p>
          <a:p>
            <a:r>
              <a:rPr lang="it-IT" dirty="0" smtClean="0"/>
              <a:t>2. Teoria del sovrappiù e dell’accumulazione del capitale</a:t>
            </a:r>
          </a:p>
          <a:p>
            <a:pPr lvl="1"/>
            <a:r>
              <a:rPr lang="it-IT" dirty="0" smtClean="0"/>
              <a:t>Sviluppo economico</a:t>
            </a:r>
          </a:p>
          <a:p>
            <a:pPr lvl="1"/>
            <a:r>
              <a:rPr lang="it-IT" dirty="0" smtClean="0"/>
              <a:t>Aspetto «dinamico» su cui si concentra Ricardo (e </a:t>
            </a:r>
            <a:r>
              <a:rPr lang="it-IT" dirty="0" err="1" smtClean="0"/>
              <a:t>Marx</a:t>
            </a:r>
            <a:r>
              <a:rPr lang="it-IT" dirty="0" smtClean="0"/>
              <a:t>)</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31</a:t>
            </a:fld>
            <a:endParaRPr lang="it-IT" dirty="0"/>
          </a:p>
        </p:txBody>
      </p:sp>
    </p:spTree>
    <p:extLst>
      <p:ext uri="{BB962C8B-B14F-4D97-AF65-F5344CB8AC3E}">
        <p14:creationId xmlns:p14="http://schemas.microsoft.com/office/powerpoint/2010/main" val="354680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libri di </a:t>
            </a:r>
            <a:r>
              <a:rPr lang="it-IT" dirty="0"/>
              <a:t>A</a:t>
            </a:r>
            <a:r>
              <a:rPr lang="it-IT" dirty="0" smtClean="0"/>
              <a:t>dam Smith</a:t>
            </a: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4</a:t>
            </a:fld>
            <a:endParaRPr lang="it-IT" dirty="0"/>
          </a:p>
        </p:txBody>
      </p:sp>
      <p:sp>
        <p:nvSpPr>
          <p:cNvPr id="7" name="Rectangle 4"/>
          <p:cNvSpPr>
            <a:spLocks noChangeArrowheads="1"/>
          </p:cNvSpPr>
          <p:nvPr/>
        </p:nvSpPr>
        <p:spPr bwMode="auto">
          <a:xfrm>
            <a:off x="684213" y="2205038"/>
            <a:ext cx="7775575" cy="3240087"/>
          </a:xfrm>
          <a:prstGeom prst="rect">
            <a:avLst/>
          </a:prstGeom>
          <a:solidFill>
            <a:srgbClr val="FFFFCC"/>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lvl="1" algn="l" eaLnBrk="0" hangingPunct="0">
              <a:defRPr/>
            </a:pPr>
            <a:r>
              <a:rPr lang="it-IT" sz="3200" b="1" dirty="0">
                <a:solidFill>
                  <a:srgbClr val="CC0000"/>
                </a:solidFill>
                <a:effectLst>
                  <a:outerShdw blurRad="38100" dist="38100" dir="2700000" algn="tl">
                    <a:srgbClr val="000000"/>
                  </a:outerShdw>
                </a:effectLst>
              </a:rPr>
              <a:t>Opere principali</a:t>
            </a:r>
          </a:p>
          <a:p>
            <a:pPr lvl="1" algn="l" eaLnBrk="0" hangingPunct="0">
              <a:defRPr/>
            </a:pPr>
            <a:endParaRPr lang="it-IT" sz="3200" b="1" dirty="0">
              <a:solidFill>
                <a:srgbClr val="CC0000"/>
              </a:solidFill>
              <a:effectLst>
                <a:outerShdw blurRad="38100" dist="38100" dir="2700000" algn="tl">
                  <a:srgbClr val="000000"/>
                </a:outerShdw>
              </a:effectLst>
            </a:endParaRPr>
          </a:p>
          <a:p>
            <a:pPr lvl="1" algn="l" eaLnBrk="0" hangingPunct="0">
              <a:defRPr/>
            </a:pPr>
            <a:r>
              <a:rPr lang="it-IT" sz="2800" b="1" i="1" dirty="0">
                <a:solidFill>
                  <a:srgbClr val="CC0000"/>
                </a:solidFill>
                <a:effectLst>
                  <a:outerShdw blurRad="38100" dist="38100" dir="2700000" algn="tl">
                    <a:srgbClr val="000000"/>
                  </a:outerShdw>
                </a:effectLst>
              </a:rPr>
              <a:t>1. The </a:t>
            </a:r>
            <a:r>
              <a:rPr lang="it-IT" sz="2800" b="1" i="1" dirty="0" err="1">
                <a:solidFill>
                  <a:srgbClr val="CC0000"/>
                </a:solidFill>
                <a:effectLst>
                  <a:outerShdw blurRad="38100" dist="38100" dir="2700000" algn="tl">
                    <a:srgbClr val="000000"/>
                  </a:outerShdw>
                </a:effectLst>
              </a:rPr>
              <a:t>Theory</a:t>
            </a:r>
            <a:r>
              <a:rPr lang="it-IT" sz="2800" b="1" i="1" dirty="0">
                <a:solidFill>
                  <a:srgbClr val="CC0000"/>
                </a:solidFill>
                <a:effectLst>
                  <a:outerShdw blurRad="38100" dist="38100" dir="2700000" algn="tl">
                    <a:srgbClr val="000000"/>
                  </a:outerShdw>
                </a:effectLst>
              </a:rPr>
              <a:t> of Moral </a:t>
            </a:r>
            <a:r>
              <a:rPr lang="it-IT" sz="2800" b="1" i="1" dirty="0" err="1">
                <a:solidFill>
                  <a:srgbClr val="CC0000"/>
                </a:solidFill>
                <a:effectLst>
                  <a:outerShdw blurRad="38100" dist="38100" dir="2700000" algn="tl">
                    <a:srgbClr val="000000"/>
                  </a:outerShdw>
                </a:effectLst>
              </a:rPr>
              <a:t>Sentiments</a:t>
            </a:r>
            <a:r>
              <a:rPr lang="it-IT" sz="2800" b="1" i="1" dirty="0">
                <a:solidFill>
                  <a:srgbClr val="CC0000"/>
                </a:solidFill>
                <a:effectLst>
                  <a:outerShdw blurRad="38100" dist="38100" dir="2700000" algn="tl">
                    <a:srgbClr val="000000"/>
                  </a:outerShdw>
                </a:effectLst>
              </a:rPr>
              <a:t> (1759);</a:t>
            </a:r>
          </a:p>
          <a:p>
            <a:pPr lvl="1" algn="l" eaLnBrk="0" hangingPunct="0">
              <a:defRPr/>
            </a:pPr>
            <a:r>
              <a:rPr lang="it-IT" sz="2800" b="1" i="1" dirty="0">
                <a:solidFill>
                  <a:srgbClr val="CC0000"/>
                </a:solidFill>
                <a:effectLst>
                  <a:outerShdw blurRad="38100" dist="38100" dir="2700000" algn="tl">
                    <a:srgbClr val="000000"/>
                  </a:outerShdw>
                </a:effectLst>
              </a:rPr>
              <a:t>2. </a:t>
            </a:r>
            <a:r>
              <a:rPr lang="it-IT" sz="2800" b="1" i="1" dirty="0" err="1">
                <a:solidFill>
                  <a:srgbClr val="CC0000"/>
                </a:solidFill>
                <a:effectLst>
                  <a:outerShdw blurRad="38100" dist="38100" dir="2700000" algn="tl">
                    <a:srgbClr val="000000"/>
                  </a:outerShdw>
                </a:effectLst>
              </a:rPr>
              <a:t>Lectures</a:t>
            </a:r>
            <a:r>
              <a:rPr lang="it-IT" sz="2800" b="1" i="1" dirty="0">
                <a:solidFill>
                  <a:srgbClr val="CC0000"/>
                </a:solidFill>
                <a:effectLst>
                  <a:outerShdw blurRad="38100" dist="38100" dir="2700000" algn="tl">
                    <a:srgbClr val="000000"/>
                  </a:outerShdw>
                </a:effectLst>
              </a:rPr>
              <a:t> on </a:t>
            </a:r>
            <a:r>
              <a:rPr lang="it-IT" sz="2800" b="1" i="1" dirty="0" err="1">
                <a:solidFill>
                  <a:srgbClr val="CC0000"/>
                </a:solidFill>
                <a:effectLst>
                  <a:outerShdw blurRad="38100" dist="38100" dir="2700000" algn="tl">
                    <a:srgbClr val="000000"/>
                  </a:outerShdw>
                </a:effectLst>
              </a:rPr>
              <a:t>Jurisprudence</a:t>
            </a:r>
            <a:r>
              <a:rPr lang="it-IT" sz="2800" b="1" i="1" dirty="0">
                <a:solidFill>
                  <a:srgbClr val="CC0000"/>
                </a:solidFill>
                <a:effectLst>
                  <a:outerShdw blurRad="38100" dist="38100" dir="2700000" algn="tl">
                    <a:srgbClr val="000000"/>
                  </a:outerShdw>
                </a:effectLst>
              </a:rPr>
              <a:t> (1762-63 e 1766)</a:t>
            </a:r>
          </a:p>
          <a:p>
            <a:pPr lvl="1" algn="l" eaLnBrk="0" hangingPunct="0">
              <a:defRPr/>
            </a:pPr>
            <a:r>
              <a:rPr lang="it-IT" sz="2800" b="1" i="1" dirty="0">
                <a:solidFill>
                  <a:srgbClr val="CC0000"/>
                </a:solidFill>
                <a:effectLst>
                  <a:outerShdw blurRad="38100" dist="38100" dir="2700000" algn="tl">
                    <a:srgbClr val="000000"/>
                  </a:outerShdw>
                </a:effectLst>
              </a:rPr>
              <a:t>3. An </a:t>
            </a:r>
            <a:r>
              <a:rPr lang="it-IT" sz="2800" b="1" i="1" dirty="0" err="1">
                <a:solidFill>
                  <a:srgbClr val="CC0000"/>
                </a:solidFill>
                <a:effectLst>
                  <a:outerShdw blurRad="38100" dist="38100" dir="2700000" algn="tl">
                    <a:srgbClr val="000000"/>
                  </a:outerShdw>
                </a:effectLst>
              </a:rPr>
              <a:t>Inquiry</a:t>
            </a:r>
            <a:r>
              <a:rPr lang="it-IT" sz="2800" b="1" i="1" dirty="0">
                <a:solidFill>
                  <a:srgbClr val="CC0000"/>
                </a:solidFill>
                <a:effectLst>
                  <a:outerShdw blurRad="38100" dist="38100" dir="2700000" algn="tl">
                    <a:srgbClr val="000000"/>
                  </a:outerShdw>
                </a:effectLst>
              </a:rPr>
              <a:t> </a:t>
            </a:r>
            <a:r>
              <a:rPr lang="it-IT" sz="2800" b="1" i="1" dirty="0" err="1">
                <a:solidFill>
                  <a:srgbClr val="CC0000"/>
                </a:solidFill>
                <a:effectLst>
                  <a:outerShdw blurRad="38100" dist="38100" dir="2700000" algn="tl">
                    <a:srgbClr val="000000"/>
                  </a:outerShdw>
                </a:effectLst>
              </a:rPr>
              <a:t>into</a:t>
            </a:r>
            <a:r>
              <a:rPr lang="it-IT" sz="2800" b="1" i="1" dirty="0">
                <a:solidFill>
                  <a:srgbClr val="CC0000"/>
                </a:solidFill>
                <a:effectLst>
                  <a:outerShdw blurRad="38100" dist="38100" dir="2700000" algn="tl">
                    <a:srgbClr val="000000"/>
                  </a:outerShdw>
                </a:effectLst>
              </a:rPr>
              <a:t> the Nature and </a:t>
            </a:r>
            <a:r>
              <a:rPr lang="it-IT" sz="2800" b="1" i="1" dirty="0" err="1">
                <a:solidFill>
                  <a:srgbClr val="CC0000"/>
                </a:solidFill>
                <a:effectLst>
                  <a:outerShdw blurRad="38100" dist="38100" dir="2700000" algn="tl">
                    <a:srgbClr val="000000"/>
                  </a:outerShdw>
                </a:effectLst>
              </a:rPr>
              <a:t>Causes</a:t>
            </a:r>
            <a:r>
              <a:rPr lang="it-IT" sz="2800" b="1" i="1" dirty="0">
                <a:solidFill>
                  <a:srgbClr val="CC0000"/>
                </a:solidFill>
                <a:effectLst>
                  <a:outerShdw blurRad="38100" dist="38100" dir="2700000" algn="tl">
                    <a:srgbClr val="000000"/>
                  </a:outerShdw>
                </a:effectLst>
              </a:rPr>
              <a:t> </a:t>
            </a:r>
          </a:p>
          <a:p>
            <a:pPr lvl="2" algn="l" eaLnBrk="0" hangingPunct="0">
              <a:defRPr/>
            </a:pPr>
            <a:r>
              <a:rPr lang="it-IT" sz="2800" b="1" i="1" dirty="0">
                <a:solidFill>
                  <a:srgbClr val="CC0000"/>
                </a:solidFill>
                <a:effectLst>
                  <a:outerShdw blurRad="38100" dist="38100" dir="2700000" algn="tl">
                    <a:srgbClr val="000000"/>
                  </a:outerShdw>
                </a:effectLst>
              </a:rPr>
              <a:t>of the </a:t>
            </a:r>
            <a:r>
              <a:rPr lang="it-IT" sz="2800" b="1" i="1" dirty="0" err="1">
                <a:solidFill>
                  <a:srgbClr val="CC0000"/>
                </a:solidFill>
                <a:effectLst>
                  <a:outerShdw blurRad="38100" dist="38100" dir="2700000" algn="tl">
                    <a:srgbClr val="000000"/>
                  </a:outerShdw>
                </a:effectLst>
              </a:rPr>
              <a:t>Wealth</a:t>
            </a:r>
            <a:r>
              <a:rPr lang="it-IT" sz="2800" b="1" i="1" dirty="0">
                <a:solidFill>
                  <a:srgbClr val="CC0000"/>
                </a:solidFill>
                <a:effectLst>
                  <a:outerShdw blurRad="38100" dist="38100" dir="2700000" algn="tl">
                    <a:srgbClr val="000000"/>
                  </a:outerShdw>
                </a:effectLst>
              </a:rPr>
              <a:t> of Nations (1776).</a:t>
            </a:r>
          </a:p>
        </p:txBody>
      </p:sp>
    </p:spTree>
    <p:extLst>
      <p:ext uri="{BB962C8B-B14F-4D97-AF65-F5344CB8AC3E}">
        <p14:creationId xmlns:p14="http://schemas.microsoft.com/office/powerpoint/2010/main" val="88491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p:cTn id="7" dur="500" fill="hold"/>
                                        <p:tgtEl>
                                          <p:spTgt spid="7">
                                            <p:bg/>
                                          </p:spTgt>
                                        </p:tgtEl>
                                        <p:attrNameLst>
                                          <p:attrName>ppt_w</p:attrName>
                                        </p:attrNameLst>
                                      </p:cBhvr>
                                      <p:tavLst>
                                        <p:tav tm="0">
                                          <p:val>
                                            <p:fltVal val="0"/>
                                          </p:val>
                                        </p:tav>
                                        <p:tav tm="100000">
                                          <p:val>
                                            <p:strVal val="#ppt_w"/>
                                          </p:val>
                                        </p:tav>
                                      </p:tavLst>
                                    </p:anim>
                                    <p:anim calcmode="lin" valueType="num">
                                      <p:cBhvr>
                                        <p:cTn id="8" dur="500" fill="hold"/>
                                        <p:tgtEl>
                                          <p:spTgt spid="7">
                                            <p:bg/>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p:cTn id="12"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 calcmode="lin" valueType="num">
                                      <p:cBhvr>
                                        <p:cTn id="18"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 calcmode="lin" valueType="num">
                                      <p:cBhvr>
                                        <p:cTn id="24"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p:cTn id="30" dur="500" fill="hold"/>
                                        <p:tgtEl>
                                          <p:spTgt spid="7">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7">
                                            <p:txEl>
                                              <p:pRg st="4" end="4"/>
                                            </p:txEl>
                                          </p:spTgt>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7">
                                            <p:txEl>
                                              <p:pRg st="5" end="5"/>
                                            </p:txEl>
                                          </p:spTgt>
                                        </p:tgtEl>
                                        <p:attrNameLst>
                                          <p:attrName>style.visibility</p:attrName>
                                        </p:attrNameLst>
                                      </p:cBhvr>
                                      <p:to>
                                        <p:strVal val="visible"/>
                                      </p:to>
                                    </p:set>
                                    <p:anim calcmode="lin" valueType="num">
                                      <p:cBhvr>
                                        <p:cTn id="34" dur="500" fill="hold"/>
                                        <p:tgtEl>
                                          <p:spTgt spid="7">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7">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3"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Adam Smith filosofo</a:t>
            </a:r>
            <a:endParaRPr lang="it-IT" dirty="0"/>
          </a:p>
        </p:txBody>
      </p:sp>
      <p:sp>
        <p:nvSpPr>
          <p:cNvPr id="3" name="Segnaposto contenuto 2"/>
          <p:cNvSpPr>
            <a:spLocks noGrp="1"/>
          </p:cNvSpPr>
          <p:nvPr>
            <p:ph idx="1"/>
          </p:nvPr>
        </p:nvSpPr>
        <p:spPr>
          <a:xfrm>
            <a:off x="457200" y="5274414"/>
            <a:ext cx="8229600" cy="851749"/>
          </a:xfrm>
        </p:spPr>
        <p:txBody>
          <a:bodyPr>
            <a:normAutofit fontScale="55000" lnSpcReduction="20000"/>
          </a:bodyPr>
          <a:lstStyle/>
          <a:p>
            <a:r>
              <a:rPr lang="it-IT" dirty="0" smtClean="0"/>
              <a:t>Nella Gran Bretagna prevaleva il «</a:t>
            </a:r>
            <a:r>
              <a:rPr lang="it-IT" dirty="0" err="1" smtClean="0"/>
              <a:t>newtoniansmo</a:t>
            </a:r>
            <a:r>
              <a:rPr lang="it-IT" dirty="0" smtClean="0"/>
              <a:t> morale»</a:t>
            </a:r>
          </a:p>
          <a:p>
            <a:r>
              <a:rPr lang="it-IT" altLang="it-IT" dirty="0"/>
              <a:t>Ricerca dei </a:t>
            </a:r>
            <a:r>
              <a:rPr lang="it-IT" altLang="it-IT" u="sng" dirty="0"/>
              <a:t>pochi principi</a:t>
            </a:r>
            <a:r>
              <a:rPr lang="it-IT" altLang="it-IT" dirty="0"/>
              <a:t> che governano la </a:t>
            </a:r>
            <a:r>
              <a:rPr lang="it-IT" altLang="it-IT" b="1" dirty="0">
                <a:solidFill>
                  <a:srgbClr val="C00000"/>
                </a:solidFill>
                <a:effectLst>
                  <a:outerShdw blurRad="38100" dist="38100" dir="2700000" algn="tl">
                    <a:srgbClr val="000000">
                      <a:alpha val="43137"/>
                    </a:srgbClr>
                  </a:outerShdw>
                </a:effectLst>
              </a:rPr>
              <a:t>ragione</a:t>
            </a:r>
            <a:r>
              <a:rPr lang="it-IT" altLang="it-IT" dirty="0"/>
              <a:t> e le </a:t>
            </a:r>
            <a:r>
              <a:rPr lang="it-IT" altLang="it-IT" b="1" dirty="0">
                <a:solidFill>
                  <a:srgbClr val="C00000"/>
                </a:solidFill>
                <a:effectLst>
                  <a:outerShdw blurRad="38100" dist="38100" dir="2700000" algn="tl">
                    <a:srgbClr val="000000">
                      <a:alpha val="43137"/>
                    </a:srgbClr>
                  </a:outerShdw>
                </a:effectLst>
              </a:rPr>
              <a:t>passioni</a:t>
            </a:r>
            <a:r>
              <a:rPr lang="it-IT" altLang="it-IT" dirty="0"/>
              <a:t>, </a:t>
            </a:r>
          </a:p>
          <a:p>
            <a:pPr lvl="1"/>
            <a:r>
              <a:rPr lang="it-IT" altLang="it-IT" dirty="0"/>
              <a:t>e perciò il </a:t>
            </a:r>
            <a:r>
              <a:rPr lang="it-IT" altLang="it-IT" b="1" dirty="0">
                <a:solidFill>
                  <a:srgbClr val="C00000"/>
                </a:solidFill>
                <a:effectLst>
                  <a:outerShdw blurRad="38100" dist="38100" dir="2700000" algn="tl">
                    <a:srgbClr val="000000">
                      <a:alpha val="43137"/>
                    </a:srgbClr>
                  </a:outerShdw>
                </a:effectLst>
              </a:rPr>
              <a:t>comportamento</a:t>
            </a:r>
            <a:r>
              <a:rPr lang="it-IT" altLang="it-IT" dirty="0"/>
              <a:t> e le </a:t>
            </a:r>
            <a:r>
              <a:rPr lang="it-IT" altLang="it-IT" b="1" dirty="0">
                <a:solidFill>
                  <a:srgbClr val="C00000"/>
                </a:solidFill>
                <a:effectLst>
                  <a:outerShdw blurRad="38100" dist="38100" dir="2700000" algn="tl">
                    <a:srgbClr val="000000">
                      <a:alpha val="43137"/>
                    </a:srgbClr>
                  </a:outerShdw>
                </a:effectLst>
              </a:rPr>
              <a:t>deliberazioni</a:t>
            </a:r>
          </a:p>
          <a:p>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5</a:t>
            </a:fld>
            <a:endParaRPr lang="it-IT" dirty="0"/>
          </a:p>
        </p:txBody>
      </p:sp>
      <p:grpSp>
        <p:nvGrpSpPr>
          <p:cNvPr id="15" name="Gruppo 14"/>
          <p:cNvGrpSpPr/>
          <p:nvPr/>
        </p:nvGrpSpPr>
        <p:grpSpPr>
          <a:xfrm>
            <a:off x="1343395" y="1656195"/>
            <a:ext cx="6515825" cy="3499589"/>
            <a:chOff x="990600" y="1524000"/>
            <a:chExt cx="7086600" cy="4495800"/>
          </a:xfrm>
        </p:grpSpPr>
        <p:sp>
          <p:nvSpPr>
            <p:cNvPr id="6" name="Rectangle 5"/>
            <p:cNvSpPr>
              <a:spLocks noChangeArrowheads="1"/>
            </p:cNvSpPr>
            <p:nvPr/>
          </p:nvSpPr>
          <p:spPr bwMode="auto">
            <a:xfrm>
              <a:off x="1066800" y="1524000"/>
              <a:ext cx="2819400" cy="1905000"/>
            </a:xfrm>
            <a:prstGeom prst="rect">
              <a:avLst/>
            </a:prstGeom>
            <a:solidFill>
              <a:schemeClr val="hlink"/>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hlink"/>
              </a:extrusionClr>
              <a:contourClr>
                <a:schemeClr val="hlink"/>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7" name="WordArt 6"/>
            <p:cNvSpPr>
              <a:spLocks noChangeArrowheads="1" noChangeShapeType="1" noTextEdit="1"/>
            </p:cNvSpPr>
            <p:nvPr/>
          </p:nvSpPr>
          <p:spPr bwMode="auto">
            <a:xfrm>
              <a:off x="1295400" y="1905000"/>
              <a:ext cx="234315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2000" kern="10" dirty="0">
                  <a:ln w="9525">
                    <a:solidFill>
                      <a:srgbClr val="000000"/>
                    </a:solidFill>
                    <a:round/>
                    <a:headEnd/>
                    <a:tailEnd/>
                  </a:ln>
                  <a:solidFill>
                    <a:srgbClr val="FFFF66"/>
                  </a:solidFill>
                  <a:latin typeface="Arial Black" panose="020B0A04020102020204" pitchFamily="34" charset="0"/>
                </a:rPr>
                <a:t>Paradigma del</a:t>
              </a:r>
            </a:p>
            <a:p>
              <a:pPr algn="ctr"/>
              <a:r>
                <a:rPr lang="it-IT" sz="2000" kern="10" dirty="0">
                  <a:ln w="9525">
                    <a:solidFill>
                      <a:srgbClr val="000000"/>
                    </a:solidFill>
                    <a:round/>
                    <a:headEnd/>
                    <a:tailEnd/>
                  </a:ln>
                  <a:solidFill>
                    <a:srgbClr val="FFFF66"/>
                  </a:solidFill>
                  <a:latin typeface="Arial Black" panose="020B0A04020102020204" pitchFamily="34" charset="0"/>
                </a:rPr>
                <a:t>diritto naturale</a:t>
              </a:r>
            </a:p>
          </p:txBody>
        </p:sp>
        <p:sp>
          <p:nvSpPr>
            <p:cNvPr id="8" name="Rectangle 8"/>
            <p:cNvSpPr>
              <a:spLocks noChangeArrowheads="1"/>
            </p:cNvSpPr>
            <p:nvPr/>
          </p:nvSpPr>
          <p:spPr bwMode="auto">
            <a:xfrm>
              <a:off x="5257800" y="1524000"/>
              <a:ext cx="2819400" cy="1905000"/>
            </a:xfrm>
            <a:prstGeom prst="rect">
              <a:avLst/>
            </a:prstGeom>
            <a:solidFill>
              <a:schemeClr val="accent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9" name="WordArt 9"/>
            <p:cNvSpPr>
              <a:spLocks noChangeArrowheads="1" noChangeShapeType="1" noTextEdit="1"/>
            </p:cNvSpPr>
            <p:nvPr/>
          </p:nvSpPr>
          <p:spPr bwMode="auto">
            <a:xfrm>
              <a:off x="5410200" y="1905000"/>
              <a:ext cx="2590800" cy="1104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2000" kern="10">
                  <a:ln w="9525">
                    <a:solidFill>
                      <a:srgbClr val="000000"/>
                    </a:solidFill>
                    <a:round/>
                    <a:headEnd/>
                    <a:tailEnd/>
                  </a:ln>
                  <a:solidFill>
                    <a:srgbClr val="FFFF66"/>
                  </a:solidFill>
                  <a:latin typeface="Arial Black" panose="020B0A04020102020204" pitchFamily="34" charset="0"/>
                </a:rPr>
                <a:t>Rivoluzione scientifica</a:t>
              </a:r>
            </a:p>
            <a:p>
              <a:pPr algn="ctr"/>
              <a:r>
                <a:rPr lang="it-IT" sz="2000" kern="10">
                  <a:ln w="9525">
                    <a:solidFill>
                      <a:srgbClr val="000000"/>
                    </a:solidFill>
                    <a:round/>
                    <a:headEnd/>
                    <a:tailEnd/>
                  </a:ln>
                  <a:solidFill>
                    <a:srgbClr val="FFFF66"/>
                  </a:solidFill>
                  <a:latin typeface="Arial Black" panose="020B0A04020102020204" pitchFamily="34" charset="0"/>
                </a:rPr>
                <a:t>(Galileo, Newton)</a:t>
              </a:r>
            </a:p>
          </p:txBody>
        </p:sp>
        <p:sp>
          <p:nvSpPr>
            <p:cNvPr id="10" name="Oval 10"/>
            <p:cNvSpPr>
              <a:spLocks noChangeArrowheads="1"/>
            </p:cNvSpPr>
            <p:nvPr/>
          </p:nvSpPr>
          <p:spPr bwMode="auto">
            <a:xfrm>
              <a:off x="1905000" y="3733800"/>
              <a:ext cx="5410200" cy="2133600"/>
            </a:xfrm>
            <a:prstGeom prst="ellipse">
              <a:avLst/>
            </a:prstGeom>
            <a:solidFill>
              <a:srgbClr val="CC66FF"/>
            </a:solidFill>
            <a:ln w="9525">
              <a:round/>
              <a:headEnd/>
              <a:tailEnd/>
            </a:ln>
            <a:effectLst/>
            <a:scene3d>
              <a:camera prst="legacyObliqueBottomLeft"/>
              <a:lightRig rig="legacyFlat3" dir="t"/>
            </a:scene3d>
            <a:sp3d extrusionH="430200" prstMaterial="legacyMatte">
              <a:bevelT w="13500" h="13500" prst="angle"/>
              <a:bevelB w="13500" h="13500" prst="angle"/>
              <a:extrusionClr>
                <a:srgbClr val="CC66FF"/>
              </a:extrusionClr>
              <a:contourClr>
                <a:srgbClr val="CC66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1" name="WordArt 11"/>
            <p:cNvSpPr>
              <a:spLocks noChangeArrowheads="1" noChangeShapeType="1" noTextEdit="1"/>
            </p:cNvSpPr>
            <p:nvPr/>
          </p:nvSpPr>
          <p:spPr bwMode="auto">
            <a:xfrm>
              <a:off x="3124200" y="4343400"/>
              <a:ext cx="3038475" cy="10858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kern="10">
                  <a:ln w="9525">
                    <a:solidFill>
                      <a:srgbClr val="000000"/>
                    </a:solidFill>
                    <a:round/>
                    <a:headEnd/>
                    <a:tailEnd/>
                  </a:ln>
                  <a:solidFill>
                    <a:srgbClr val="FFFF66"/>
                  </a:solidFill>
                  <a:latin typeface="Arial Black" panose="020B0A04020102020204" pitchFamily="34" charset="0"/>
                </a:rPr>
                <a:t>Newtonianismo</a:t>
              </a:r>
            </a:p>
            <a:p>
              <a:pPr algn="ctr"/>
              <a:r>
                <a:rPr lang="it-IT" kern="10">
                  <a:ln w="9525">
                    <a:solidFill>
                      <a:srgbClr val="000000"/>
                    </a:solidFill>
                    <a:round/>
                    <a:headEnd/>
                    <a:tailEnd/>
                  </a:ln>
                  <a:solidFill>
                    <a:srgbClr val="FFFF66"/>
                  </a:solidFill>
                  <a:latin typeface="Arial Black" panose="020B0A04020102020204" pitchFamily="34" charset="0"/>
                </a:rPr>
                <a:t>morale</a:t>
              </a:r>
            </a:p>
          </p:txBody>
        </p:sp>
        <p:sp>
          <p:nvSpPr>
            <p:cNvPr id="12" name="Line 12"/>
            <p:cNvSpPr>
              <a:spLocks noChangeShapeType="1"/>
            </p:cNvSpPr>
            <p:nvPr/>
          </p:nvSpPr>
          <p:spPr bwMode="auto">
            <a:xfrm>
              <a:off x="2590800" y="3429000"/>
              <a:ext cx="304800" cy="609600"/>
            </a:xfrm>
            <a:prstGeom prst="line">
              <a:avLst/>
            </a:prstGeom>
            <a:noFill/>
            <a:ln w="57150">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13" name="Line 13"/>
            <p:cNvSpPr>
              <a:spLocks noChangeShapeType="1"/>
            </p:cNvSpPr>
            <p:nvPr/>
          </p:nvSpPr>
          <p:spPr bwMode="auto">
            <a:xfrm flipH="1">
              <a:off x="5943600" y="3429000"/>
              <a:ext cx="381000" cy="533400"/>
            </a:xfrm>
            <a:prstGeom prst="line">
              <a:avLst/>
            </a:prstGeom>
            <a:noFill/>
            <a:ln w="57150">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14" name="AutoShape 16"/>
            <p:cNvSpPr>
              <a:spLocks noChangeArrowheads="1"/>
            </p:cNvSpPr>
            <p:nvPr/>
          </p:nvSpPr>
          <p:spPr bwMode="auto">
            <a:xfrm>
              <a:off x="990600" y="5334000"/>
              <a:ext cx="609600" cy="6858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0066"/>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spTree>
    <p:extLst>
      <p:ext uri="{BB962C8B-B14F-4D97-AF65-F5344CB8AC3E}">
        <p14:creationId xmlns:p14="http://schemas.microsoft.com/office/powerpoint/2010/main" val="3855576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L’individuo e la società</a:t>
            </a:r>
            <a:endParaRPr lang="it-IT" dirty="0"/>
          </a:p>
        </p:txBody>
      </p:sp>
      <p:sp>
        <p:nvSpPr>
          <p:cNvPr id="3" name="Segnaposto contenuto 2"/>
          <p:cNvSpPr>
            <a:spLocks noGrp="1"/>
          </p:cNvSpPr>
          <p:nvPr>
            <p:ph idx="1"/>
          </p:nvPr>
        </p:nvSpPr>
        <p:spPr/>
        <p:txBody>
          <a:bodyPr>
            <a:normAutofit lnSpcReduction="10000"/>
          </a:bodyPr>
          <a:lstStyle/>
          <a:p>
            <a:r>
              <a:rPr lang="it-IT" dirty="0" smtClean="0"/>
              <a:t>Come nasce e che cosa tiene unita la società?</a:t>
            </a:r>
          </a:p>
          <a:p>
            <a:r>
              <a:rPr lang="it-IT" altLang="it-IT" dirty="0"/>
              <a:t>Ci si domanda se i meccanismi che governano le </a:t>
            </a:r>
            <a:r>
              <a:rPr lang="it-IT" altLang="it-IT" b="1" dirty="0">
                <a:solidFill>
                  <a:srgbClr val="C00000"/>
                </a:solidFill>
                <a:effectLst>
                  <a:outerShdw blurRad="38100" dist="38100" dir="2700000" algn="tl">
                    <a:srgbClr val="000000">
                      <a:alpha val="43137"/>
                    </a:srgbClr>
                  </a:outerShdw>
                </a:effectLst>
              </a:rPr>
              <a:t>passioni</a:t>
            </a:r>
            <a:r>
              <a:rPr lang="it-IT" altLang="it-IT" dirty="0"/>
              <a:t> sono tali </a:t>
            </a:r>
            <a:r>
              <a:rPr lang="it-IT" altLang="it-IT" dirty="0" smtClean="0"/>
              <a:t>da consentire </a:t>
            </a:r>
            <a:r>
              <a:rPr lang="it-IT" altLang="it-IT" dirty="0"/>
              <a:t>lo </a:t>
            </a:r>
            <a:r>
              <a:rPr lang="it-IT" altLang="it-IT" b="1" dirty="0">
                <a:solidFill>
                  <a:srgbClr val="C00000"/>
                </a:solidFill>
                <a:effectLst>
                  <a:outerShdw blurRad="38100" dist="38100" dir="2700000" algn="tl">
                    <a:srgbClr val="000000">
                      <a:alpha val="43137"/>
                    </a:srgbClr>
                  </a:outerShdw>
                </a:effectLst>
              </a:rPr>
              <a:t>spontaneo esplicarsi</a:t>
            </a:r>
            <a:r>
              <a:rPr lang="it-IT" altLang="it-IT" dirty="0"/>
              <a:t> della legge naturale </a:t>
            </a:r>
            <a:r>
              <a:rPr lang="it-IT" altLang="it-IT" dirty="0" smtClean="0"/>
              <a:t>e la convivenza nella società</a:t>
            </a:r>
            <a:r>
              <a:rPr lang="it-IT" altLang="it-IT" dirty="0"/>
              <a:t> e</a:t>
            </a:r>
            <a:r>
              <a:rPr lang="it-IT" altLang="it-IT" dirty="0" smtClean="0"/>
              <a:t> nelle </a:t>
            </a:r>
            <a:r>
              <a:rPr lang="it-IT" altLang="it-IT" dirty="0"/>
              <a:t>relazioni </a:t>
            </a:r>
            <a:r>
              <a:rPr lang="it-IT" altLang="it-IT" dirty="0" smtClean="0"/>
              <a:t>interpersonali, </a:t>
            </a:r>
            <a:r>
              <a:rPr lang="it-IT" altLang="it-IT" dirty="0"/>
              <a:t>o se </a:t>
            </a:r>
            <a:r>
              <a:rPr lang="it-IT" altLang="it-IT" dirty="0" smtClean="0"/>
              <a:t>sia </a:t>
            </a:r>
            <a:r>
              <a:rPr lang="it-IT" altLang="it-IT" dirty="0"/>
              <a:t>necessario un </a:t>
            </a:r>
            <a:r>
              <a:rPr lang="it-IT" altLang="it-IT" b="1" dirty="0">
                <a:solidFill>
                  <a:srgbClr val="C00000"/>
                </a:solidFill>
                <a:effectLst>
                  <a:outerShdw blurRad="38100" dist="38100" dir="2700000" algn="tl">
                    <a:srgbClr val="000000">
                      <a:alpha val="43137"/>
                    </a:srgbClr>
                  </a:outerShdw>
                </a:effectLst>
              </a:rPr>
              <a:t>atto di imperio </a:t>
            </a:r>
            <a:r>
              <a:rPr lang="it-IT" altLang="it-IT" dirty="0"/>
              <a:t>della volontà e della legge</a:t>
            </a:r>
          </a:p>
          <a:p>
            <a:pPr marL="0" indent="0">
              <a:buNone/>
            </a:pPr>
            <a:endParaRPr lang="it-IT" dirty="0"/>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204053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Risposte diverse</a:t>
            </a:r>
            <a:endParaRPr lang="it-IT" dirty="0"/>
          </a:p>
        </p:txBody>
      </p:sp>
      <p:sp>
        <p:nvSpPr>
          <p:cNvPr id="3" name="Segnaposto contenuto 2"/>
          <p:cNvSpPr>
            <a:spLocks noGrp="1"/>
          </p:cNvSpPr>
          <p:nvPr>
            <p:ph idx="1"/>
          </p:nvPr>
        </p:nvSpPr>
        <p:spPr/>
        <p:txBody>
          <a:bodyPr>
            <a:normAutofit/>
          </a:bodyPr>
          <a:lstStyle/>
          <a:p>
            <a:r>
              <a:rPr lang="it-IT" altLang="it-IT" sz="2300" dirty="0"/>
              <a:t>Thomas Hobbes (1588-1679</a:t>
            </a:r>
            <a:r>
              <a:rPr lang="it-IT" altLang="it-IT" sz="2300" dirty="0" smtClean="0"/>
              <a:t>): desiderio </a:t>
            </a:r>
            <a:r>
              <a:rPr lang="it-IT" altLang="it-IT" sz="2300" dirty="0"/>
              <a:t>di </a:t>
            </a:r>
            <a:r>
              <a:rPr lang="it-IT" altLang="it-IT" sz="2300" dirty="0">
                <a:solidFill>
                  <a:srgbClr val="C00000"/>
                </a:solidFill>
                <a:effectLst>
                  <a:outerShdw blurRad="38100" dist="38100" dir="2700000" algn="tl">
                    <a:srgbClr val="000000">
                      <a:alpha val="43137"/>
                    </a:srgbClr>
                  </a:outerShdw>
                </a:effectLst>
              </a:rPr>
              <a:t>supremazia</a:t>
            </a:r>
            <a:r>
              <a:rPr lang="it-IT" altLang="it-IT" sz="2300" dirty="0"/>
              <a:t> </a:t>
            </a:r>
            <a:r>
              <a:rPr lang="it-IT" altLang="it-IT" sz="2300" noProof="1" smtClean="0">
                <a:sym typeface="Wingdings" panose="05000000000000000000" pitchFamily="2" charset="2"/>
              </a:rPr>
              <a:t> </a:t>
            </a:r>
            <a:r>
              <a:rPr lang="it-IT" altLang="it-IT" sz="2300" dirty="0" smtClean="0"/>
              <a:t>“</a:t>
            </a:r>
            <a:r>
              <a:rPr lang="it-IT" altLang="it-IT" sz="2300" dirty="0"/>
              <a:t>guerra di tutti contro tutti</a:t>
            </a:r>
            <a:r>
              <a:rPr lang="it-IT" altLang="it-IT" sz="2300" dirty="0" smtClean="0"/>
              <a:t>”. La </a:t>
            </a:r>
            <a:r>
              <a:rPr lang="it-IT" altLang="it-IT" sz="2300" dirty="0"/>
              <a:t>ragione invita al </a:t>
            </a:r>
            <a:r>
              <a:rPr lang="it-IT" altLang="it-IT" sz="2300" dirty="0">
                <a:solidFill>
                  <a:srgbClr val="C00000"/>
                </a:solidFill>
                <a:effectLst>
                  <a:outerShdw blurRad="38100" dist="38100" dir="2700000" algn="tl">
                    <a:srgbClr val="000000">
                      <a:alpha val="43137"/>
                    </a:srgbClr>
                  </a:outerShdw>
                </a:effectLst>
              </a:rPr>
              <a:t>contratto </a:t>
            </a:r>
            <a:r>
              <a:rPr lang="it-IT" altLang="it-IT" sz="2300" dirty="0" smtClean="0">
                <a:solidFill>
                  <a:srgbClr val="C00000"/>
                </a:solidFill>
                <a:effectLst>
                  <a:outerShdw blurRad="38100" dist="38100" dir="2700000" algn="tl">
                    <a:srgbClr val="000000">
                      <a:alpha val="43137"/>
                    </a:srgbClr>
                  </a:outerShdw>
                </a:effectLst>
              </a:rPr>
              <a:t>sociale</a:t>
            </a:r>
            <a:r>
              <a:rPr lang="it-IT" altLang="it-IT" sz="2300" dirty="0" smtClean="0"/>
              <a:t> e </a:t>
            </a:r>
            <a:r>
              <a:rPr lang="it-IT" altLang="it-IT" sz="2300" dirty="0"/>
              <a:t>alla </a:t>
            </a:r>
            <a:r>
              <a:rPr lang="it-IT" altLang="it-IT" sz="2300" dirty="0" smtClean="0"/>
              <a:t>sottomissione </a:t>
            </a:r>
            <a:r>
              <a:rPr lang="it-IT" altLang="it-IT" sz="2300" dirty="0"/>
              <a:t>a un </a:t>
            </a:r>
            <a:r>
              <a:rPr lang="it-IT" altLang="it-IT" sz="2300" dirty="0">
                <a:solidFill>
                  <a:srgbClr val="C00000"/>
                </a:solidFill>
                <a:effectLst>
                  <a:outerShdw blurRad="38100" dist="38100" dir="2700000" algn="tl">
                    <a:srgbClr val="000000">
                      <a:alpha val="43137"/>
                    </a:srgbClr>
                  </a:outerShdw>
                </a:effectLst>
              </a:rPr>
              <a:t>sovrano </a:t>
            </a:r>
            <a:r>
              <a:rPr lang="it-IT" altLang="it-IT" sz="2300" dirty="0" smtClean="0">
                <a:solidFill>
                  <a:srgbClr val="C00000"/>
                </a:solidFill>
                <a:effectLst>
                  <a:outerShdw blurRad="38100" dist="38100" dir="2700000" algn="tl">
                    <a:srgbClr val="000000">
                      <a:alpha val="43137"/>
                    </a:srgbClr>
                  </a:outerShdw>
                </a:effectLst>
              </a:rPr>
              <a:t>assoluto</a:t>
            </a:r>
          </a:p>
          <a:p>
            <a:r>
              <a:rPr lang="it-IT" altLang="it-IT" sz="2300" dirty="0"/>
              <a:t>Earl of </a:t>
            </a:r>
            <a:r>
              <a:rPr lang="it-IT" altLang="it-IT" sz="2300" dirty="0" err="1"/>
              <a:t>Shaftesbury</a:t>
            </a:r>
            <a:r>
              <a:rPr lang="it-IT" altLang="it-IT" sz="2300" dirty="0"/>
              <a:t> (1671-1713): esiste negli esseri umani </a:t>
            </a:r>
            <a:r>
              <a:rPr lang="it-IT" altLang="it-IT" sz="2300" dirty="0" smtClean="0"/>
              <a:t>un </a:t>
            </a:r>
            <a:r>
              <a:rPr lang="it-IT" altLang="it-IT" sz="2300" b="1" dirty="0">
                <a:solidFill>
                  <a:srgbClr val="C00000"/>
                </a:solidFill>
              </a:rPr>
              <a:t>senso morale naturale </a:t>
            </a:r>
            <a:r>
              <a:rPr lang="it-IT" altLang="it-IT" sz="2300" b="1" noProof="1">
                <a:solidFill>
                  <a:srgbClr val="C00000"/>
                </a:solidFill>
                <a:sym typeface="Wingdings" panose="05000000000000000000" pitchFamily="2" charset="2"/>
              </a:rPr>
              <a:t></a:t>
            </a:r>
            <a:r>
              <a:rPr lang="it-IT" altLang="it-IT" sz="2300" b="1" dirty="0">
                <a:solidFill>
                  <a:srgbClr val="C00000"/>
                </a:solidFill>
              </a:rPr>
              <a:t> benevolenza</a:t>
            </a:r>
            <a:r>
              <a:rPr lang="it-IT" altLang="it-IT" sz="2300" dirty="0" smtClean="0">
                <a:solidFill>
                  <a:srgbClr val="C00000"/>
                </a:solidFill>
              </a:rPr>
              <a:t>.</a:t>
            </a:r>
          </a:p>
          <a:p>
            <a:r>
              <a:rPr lang="it-IT" altLang="it-IT" sz="2300" dirty="0"/>
              <a:t>David Hume (1711-1776): la </a:t>
            </a:r>
            <a:r>
              <a:rPr lang="it-IT" altLang="it-IT" sz="2300" b="1" dirty="0">
                <a:solidFill>
                  <a:srgbClr val="C00000"/>
                </a:solidFill>
              </a:rPr>
              <a:t>società </a:t>
            </a:r>
            <a:r>
              <a:rPr lang="it-IT" altLang="it-IT" sz="2300" b="1" dirty="0" smtClean="0">
                <a:solidFill>
                  <a:srgbClr val="C00000"/>
                </a:solidFill>
              </a:rPr>
              <a:t>civile</a:t>
            </a:r>
            <a:r>
              <a:rPr lang="it-IT" altLang="it-IT" sz="2300" dirty="0" smtClean="0"/>
              <a:t> e </a:t>
            </a:r>
            <a:r>
              <a:rPr lang="it-IT" altLang="it-IT" sz="2300" dirty="0"/>
              <a:t>le </a:t>
            </a:r>
            <a:r>
              <a:rPr lang="it-IT" altLang="it-IT" sz="2300" b="1" dirty="0">
                <a:solidFill>
                  <a:srgbClr val="C00000"/>
                </a:solidFill>
              </a:rPr>
              <a:t>convenzioni morali</a:t>
            </a:r>
            <a:r>
              <a:rPr lang="it-IT" altLang="it-IT" sz="2300" dirty="0">
                <a:solidFill>
                  <a:srgbClr val="C00000"/>
                </a:solidFill>
              </a:rPr>
              <a:t> </a:t>
            </a:r>
            <a:r>
              <a:rPr lang="it-IT" altLang="it-IT" sz="2300" dirty="0"/>
              <a:t>sono il </a:t>
            </a:r>
            <a:r>
              <a:rPr lang="it-IT" altLang="it-IT" sz="2300" b="1" dirty="0">
                <a:solidFill>
                  <a:srgbClr val="C00000"/>
                </a:solidFill>
              </a:rPr>
              <a:t>frutto graduale </a:t>
            </a:r>
            <a:r>
              <a:rPr lang="it-IT" altLang="it-IT" sz="2300" b="1" dirty="0" smtClean="0">
                <a:solidFill>
                  <a:srgbClr val="C00000"/>
                </a:solidFill>
              </a:rPr>
              <a:t>non intenzionale della </a:t>
            </a:r>
            <a:r>
              <a:rPr lang="it-IT" altLang="it-IT" sz="2300" b="1" dirty="0">
                <a:solidFill>
                  <a:srgbClr val="C00000"/>
                </a:solidFill>
              </a:rPr>
              <a:t>storia umana</a:t>
            </a:r>
            <a:r>
              <a:rPr lang="it-IT" altLang="it-IT" sz="2300" dirty="0"/>
              <a:t>, animata da individui che agiscono </a:t>
            </a:r>
            <a:r>
              <a:rPr lang="it-IT" altLang="it-IT" sz="2300" dirty="0" smtClean="0"/>
              <a:t>fondamentalmente </a:t>
            </a:r>
            <a:r>
              <a:rPr lang="it-IT" altLang="it-IT" sz="2300" dirty="0"/>
              <a:t>in base la proprio </a:t>
            </a:r>
            <a:r>
              <a:rPr lang="it-IT" altLang="it-IT" sz="2300" b="1" dirty="0">
                <a:solidFill>
                  <a:srgbClr val="C00000"/>
                </a:solidFill>
              </a:rPr>
              <a:t>interesse personale</a:t>
            </a:r>
            <a:r>
              <a:rPr lang="it-IT" altLang="it-IT" sz="2300" dirty="0"/>
              <a:t> </a:t>
            </a:r>
            <a:r>
              <a:rPr lang="it-IT" altLang="it-IT" sz="2300" dirty="0" smtClean="0"/>
              <a:t>(</a:t>
            </a:r>
            <a:r>
              <a:rPr lang="it-IT" altLang="it-IT" sz="2300" dirty="0"/>
              <a:t>ricerca del piacere, fuga dal dolore</a:t>
            </a:r>
            <a:r>
              <a:rPr lang="it-IT" altLang="it-IT" sz="2300" dirty="0" smtClean="0"/>
              <a:t>).</a:t>
            </a:r>
          </a:p>
          <a:p>
            <a:r>
              <a:rPr lang="it-IT" altLang="it-IT" sz="2300" dirty="0" err="1" smtClean="0"/>
              <a:t>Jhon</a:t>
            </a:r>
            <a:r>
              <a:rPr lang="it-IT" altLang="it-IT" sz="2300" dirty="0" smtClean="0"/>
              <a:t> Locke: </a:t>
            </a:r>
            <a:r>
              <a:rPr lang="it-IT" altLang="it-IT" sz="2300" b="1" dirty="0" smtClean="0">
                <a:solidFill>
                  <a:srgbClr val="C00000"/>
                </a:solidFill>
                <a:effectLst>
                  <a:outerShdw blurRad="38100" dist="38100" dir="2700000" algn="tl">
                    <a:srgbClr val="000000">
                      <a:alpha val="43137"/>
                    </a:srgbClr>
                  </a:outerShdw>
                </a:effectLst>
              </a:rPr>
              <a:t>diritti naturali inalienabili</a:t>
            </a:r>
            <a:r>
              <a:rPr lang="it-IT" altLang="it-IT" sz="2300" dirty="0" smtClean="0"/>
              <a:t>: non fanno parte del contratto sociale</a:t>
            </a:r>
            <a:endParaRPr lang="it-IT" altLang="it-IT" sz="2300" dirty="0"/>
          </a:p>
          <a:p>
            <a:endParaRPr lang="it-IT" altLang="it-IT" sz="2300" dirty="0"/>
          </a:p>
          <a:p>
            <a:endParaRPr lang="it-IT" sz="2300" dirty="0">
              <a:solidFill>
                <a:srgbClr val="C00000"/>
              </a:solidFill>
              <a:effectLst>
                <a:outerShdw blurRad="38100" dist="38100" dir="2700000" algn="tl">
                  <a:srgbClr val="000000">
                    <a:alpha val="43137"/>
                  </a:srgbClr>
                </a:outerShdw>
              </a:effectLst>
            </a:endParaRPr>
          </a:p>
        </p:txBody>
      </p:sp>
      <p:sp>
        <p:nvSpPr>
          <p:cNvPr id="4" name="Segnaposto piè di pagina 3"/>
          <p:cNvSpPr>
            <a:spLocks noGrp="1"/>
          </p:cNvSpPr>
          <p:nvPr>
            <p:ph type="ftr" sz="quarter" idx="11"/>
          </p:nvPr>
        </p:nvSpPr>
        <p:spPr/>
        <p:txBody>
          <a:bodyPr/>
          <a:lstStyle/>
          <a:p>
            <a:r>
              <a:rPr lang="en-US" smtClean="0"/>
              <a:t>Adam Smith</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109617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3E6706B-FD46-4A4F-97D0-1F78562B8445}" type="slidenum">
              <a:rPr lang="it-IT" altLang="it-IT" sz="1400" smtClean="0"/>
              <a:pPr eaLnBrk="1" hangingPunct="1"/>
              <a:t>8</a:t>
            </a:fld>
            <a:endParaRPr lang="it-IT" altLang="it-IT" sz="1400" smtClean="0"/>
          </a:p>
        </p:txBody>
      </p:sp>
      <p:sp>
        <p:nvSpPr>
          <p:cNvPr id="75778" name="Rectangle 2"/>
          <p:cNvSpPr>
            <a:spLocks noGrp="1" noChangeArrowheads="1"/>
          </p:cNvSpPr>
          <p:nvPr>
            <p:ph type="title"/>
          </p:nvPr>
        </p:nvSpPr>
        <p:spPr/>
        <p:txBody>
          <a:bodyPr>
            <a:normAutofit fontScale="90000"/>
          </a:bodyPr>
          <a:lstStyle/>
          <a:p>
            <a:pPr eaLnBrk="1" hangingPunct="1">
              <a:defRPr/>
            </a:pPr>
            <a:r>
              <a:rPr lang="it-IT" smtClean="0"/>
              <a:t>La posizione di Smith</a:t>
            </a:r>
          </a:p>
        </p:txBody>
      </p:sp>
      <p:sp>
        <p:nvSpPr>
          <p:cNvPr id="75780" name="Rectangle 4"/>
          <p:cNvSpPr>
            <a:spLocks noGrp="1" noChangeArrowheads="1"/>
          </p:cNvSpPr>
          <p:nvPr>
            <p:ph type="body" idx="1"/>
          </p:nvPr>
        </p:nvSpPr>
        <p:spPr/>
        <p:txBody>
          <a:bodyPr lIns="90000" tIns="46800" rIns="90000" bIns="46800"/>
          <a:lstStyle/>
          <a:p>
            <a:pPr eaLnBrk="1" hangingPunct="1">
              <a:lnSpc>
                <a:spcPct val="80000"/>
              </a:lnSpc>
              <a:defRPr/>
            </a:pPr>
            <a:r>
              <a:rPr lang="it-IT" i="1" dirty="0" smtClean="0"/>
              <a:t>Teoria dei sentimenti morali</a:t>
            </a:r>
          </a:p>
          <a:p>
            <a:pPr eaLnBrk="1" hangingPunct="1">
              <a:lnSpc>
                <a:spcPct val="80000"/>
              </a:lnSpc>
              <a:defRPr/>
            </a:pPr>
            <a:r>
              <a:rPr lang="it-IT" dirty="0" smtClean="0"/>
              <a:t>Qualità naturali dell’uomo</a:t>
            </a:r>
          </a:p>
          <a:p>
            <a:pPr eaLnBrk="1" hangingPunct="1">
              <a:lnSpc>
                <a:spcPct val="80000"/>
              </a:lnSpc>
              <a:defRPr/>
            </a:pPr>
            <a:r>
              <a:rPr lang="it-IT" dirty="0" smtClean="0"/>
              <a:t>Tre virtù:</a:t>
            </a:r>
          </a:p>
          <a:p>
            <a:pPr lvl="1" eaLnBrk="1" hangingPunct="1">
              <a:lnSpc>
                <a:spcPct val="80000"/>
              </a:lnSpc>
              <a:defRPr/>
            </a:pPr>
            <a:r>
              <a:rPr lang="it-IT" b="1" dirty="0" smtClean="0">
                <a:solidFill>
                  <a:srgbClr val="CC0000"/>
                </a:solidFill>
                <a:effectLst>
                  <a:outerShdw blurRad="38100" dist="38100" dir="2700000" algn="tl">
                    <a:srgbClr val="000000"/>
                  </a:outerShdw>
                </a:effectLst>
              </a:rPr>
              <a:t>Benevolenza</a:t>
            </a:r>
          </a:p>
          <a:p>
            <a:pPr lvl="1" eaLnBrk="1" hangingPunct="1">
              <a:lnSpc>
                <a:spcPct val="80000"/>
              </a:lnSpc>
              <a:defRPr/>
            </a:pPr>
            <a:r>
              <a:rPr lang="it-IT" b="1" dirty="0" smtClean="0">
                <a:solidFill>
                  <a:srgbClr val="CC0000"/>
                </a:solidFill>
                <a:effectLst>
                  <a:outerShdw blurRad="38100" dist="38100" dir="2700000" algn="tl">
                    <a:srgbClr val="000000"/>
                  </a:outerShdw>
                </a:effectLst>
              </a:rPr>
              <a:t>Giustizia</a:t>
            </a:r>
          </a:p>
          <a:p>
            <a:pPr lvl="1" eaLnBrk="1" hangingPunct="1">
              <a:lnSpc>
                <a:spcPct val="80000"/>
              </a:lnSpc>
              <a:defRPr/>
            </a:pPr>
            <a:r>
              <a:rPr lang="it-IT" b="1" dirty="0" err="1" smtClean="0">
                <a:solidFill>
                  <a:srgbClr val="CC0000"/>
                </a:solidFill>
                <a:effectLst>
                  <a:outerShdw blurRad="38100" dist="38100" dir="2700000" algn="tl">
                    <a:srgbClr val="000000"/>
                  </a:outerShdw>
                </a:effectLst>
              </a:rPr>
              <a:t>Self</a:t>
            </a:r>
            <a:r>
              <a:rPr lang="it-IT" b="1" dirty="0" smtClean="0">
                <a:solidFill>
                  <a:srgbClr val="CC0000"/>
                </a:solidFill>
                <a:effectLst>
                  <a:outerShdw blurRad="38100" dist="38100" dir="2700000" algn="tl">
                    <a:srgbClr val="000000"/>
                  </a:outerShdw>
                </a:effectLst>
              </a:rPr>
              <a:t> interest</a:t>
            </a:r>
          </a:p>
          <a:p>
            <a:pPr eaLnBrk="1" hangingPunct="1">
              <a:lnSpc>
                <a:spcPct val="80000"/>
              </a:lnSpc>
              <a:defRPr/>
            </a:pPr>
            <a:r>
              <a:rPr lang="it-IT" dirty="0" smtClean="0"/>
              <a:t>Un sentimento</a:t>
            </a:r>
          </a:p>
          <a:p>
            <a:pPr lvl="1" eaLnBrk="1" hangingPunct="1">
              <a:lnSpc>
                <a:spcPct val="80000"/>
              </a:lnSpc>
              <a:defRPr/>
            </a:pPr>
            <a:r>
              <a:rPr lang="it-IT" dirty="0" smtClean="0"/>
              <a:t>La </a:t>
            </a:r>
            <a:r>
              <a:rPr lang="it-IT" b="1" dirty="0" smtClean="0">
                <a:solidFill>
                  <a:srgbClr val="CC0000"/>
                </a:solidFill>
                <a:effectLst>
                  <a:outerShdw blurRad="38100" dist="38100" dir="2700000" algn="tl">
                    <a:srgbClr val="000000"/>
                  </a:outerShdw>
                </a:effectLst>
              </a:rPr>
              <a:t>simpatia</a:t>
            </a:r>
            <a:r>
              <a:rPr lang="it-IT" dirty="0" smtClean="0"/>
              <a:t> (mettersi nei panni degli altri)</a:t>
            </a:r>
          </a:p>
        </p:txBody>
      </p:sp>
    </p:spTree>
    <p:extLst>
      <p:ext uri="{BB962C8B-B14F-4D97-AF65-F5344CB8AC3E}">
        <p14:creationId xmlns:p14="http://schemas.microsoft.com/office/powerpoint/2010/main" val="199043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5780">
                                            <p:txEl>
                                              <p:pRg st="0" end="0"/>
                                            </p:txEl>
                                          </p:spTgt>
                                        </p:tgtEl>
                                        <p:attrNameLst>
                                          <p:attrName>style.visibility</p:attrName>
                                        </p:attrNameLst>
                                      </p:cBhvr>
                                      <p:to>
                                        <p:strVal val="visible"/>
                                      </p:to>
                                    </p:set>
                                    <p:anim calcmode="lin" valueType="num">
                                      <p:cBhvr>
                                        <p:cTn id="7" dur="500" fill="hold"/>
                                        <p:tgtEl>
                                          <p:spTgt spid="7578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5780">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5780">
                                            <p:txEl>
                                              <p:pRg st="1" end="1"/>
                                            </p:txEl>
                                          </p:spTgt>
                                        </p:tgtEl>
                                        <p:attrNameLst>
                                          <p:attrName>style.visibility</p:attrName>
                                        </p:attrNameLst>
                                      </p:cBhvr>
                                      <p:to>
                                        <p:strVal val="visible"/>
                                      </p:to>
                                    </p:set>
                                    <p:anim calcmode="lin" valueType="num">
                                      <p:cBhvr>
                                        <p:cTn id="13" dur="500" fill="hold"/>
                                        <p:tgtEl>
                                          <p:spTgt spid="75780">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5780">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5780">
                                            <p:txEl>
                                              <p:pRg st="2" end="2"/>
                                            </p:txEl>
                                          </p:spTgt>
                                        </p:tgtEl>
                                        <p:attrNameLst>
                                          <p:attrName>style.visibility</p:attrName>
                                        </p:attrNameLst>
                                      </p:cBhvr>
                                      <p:to>
                                        <p:strVal val="visible"/>
                                      </p:to>
                                    </p:set>
                                    <p:anim calcmode="lin" valueType="num">
                                      <p:cBhvr>
                                        <p:cTn id="19" dur="500" fill="hold"/>
                                        <p:tgtEl>
                                          <p:spTgt spid="75780">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75780">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5780">
                                            <p:txEl>
                                              <p:pRg st="3" end="3"/>
                                            </p:txEl>
                                          </p:spTgt>
                                        </p:tgtEl>
                                        <p:attrNameLst>
                                          <p:attrName>style.visibility</p:attrName>
                                        </p:attrNameLst>
                                      </p:cBhvr>
                                      <p:to>
                                        <p:strVal val="visible"/>
                                      </p:to>
                                    </p:set>
                                    <p:anim calcmode="lin" valueType="num">
                                      <p:cBhvr>
                                        <p:cTn id="25" dur="500" fill="hold"/>
                                        <p:tgtEl>
                                          <p:spTgt spid="75780">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75780">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5780">
                                            <p:txEl>
                                              <p:pRg st="4" end="4"/>
                                            </p:txEl>
                                          </p:spTgt>
                                        </p:tgtEl>
                                        <p:attrNameLst>
                                          <p:attrName>style.visibility</p:attrName>
                                        </p:attrNameLst>
                                      </p:cBhvr>
                                      <p:to>
                                        <p:strVal val="visible"/>
                                      </p:to>
                                    </p:set>
                                    <p:anim calcmode="lin" valueType="num">
                                      <p:cBhvr>
                                        <p:cTn id="31" dur="500" fill="hold"/>
                                        <p:tgtEl>
                                          <p:spTgt spid="75780">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75780">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75780">
                                            <p:txEl>
                                              <p:pRg st="5" end="5"/>
                                            </p:txEl>
                                          </p:spTgt>
                                        </p:tgtEl>
                                        <p:attrNameLst>
                                          <p:attrName>style.visibility</p:attrName>
                                        </p:attrNameLst>
                                      </p:cBhvr>
                                      <p:to>
                                        <p:strVal val="visible"/>
                                      </p:to>
                                    </p:set>
                                    <p:anim calcmode="lin" valueType="num">
                                      <p:cBhvr>
                                        <p:cTn id="37" dur="500" fill="hold"/>
                                        <p:tgtEl>
                                          <p:spTgt spid="75780">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75780">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75780">
                                            <p:txEl>
                                              <p:pRg st="6" end="6"/>
                                            </p:txEl>
                                          </p:spTgt>
                                        </p:tgtEl>
                                        <p:attrNameLst>
                                          <p:attrName>style.visibility</p:attrName>
                                        </p:attrNameLst>
                                      </p:cBhvr>
                                      <p:to>
                                        <p:strVal val="visible"/>
                                      </p:to>
                                    </p:set>
                                    <p:anim calcmode="lin" valueType="num">
                                      <p:cBhvr>
                                        <p:cTn id="43" dur="500" fill="hold"/>
                                        <p:tgtEl>
                                          <p:spTgt spid="75780">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75780">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75780">
                                            <p:txEl>
                                              <p:pRg st="7" end="7"/>
                                            </p:txEl>
                                          </p:spTgt>
                                        </p:tgtEl>
                                        <p:attrNameLst>
                                          <p:attrName>style.visibility</p:attrName>
                                        </p:attrNameLst>
                                      </p:cBhvr>
                                      <p:to>
                                        <p:strVal val="visible"/>
                                      </p:to>
                                    </p:set>
                                    <p:anim calcmode="lin" valueType="num">
                                      <p:cBhvr>
                                        <p:cTn id="49" dur="500" fill="hold"/>
                                        <p:tgtEl>
                                          <p:spTgt spid="75780">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75780">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1" name="Text Box 25"/>
          <p:cNvSpPr txBox="1">
            <a:spLocks noChangeArrowheads="1"/>
          </p:cNvSpPr>
          <p:nvPr/>
        </p:nvSpPr>
        <p:spPr bwMode="auto">
          <a:xfrm>
            <a:off x="3658649" y="1007129"/>
            <a:ext cx="387017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3200" b="1" dirty="0" smtClean="0">
                <a:solidFill>
                  <a:srgbClr val="C00000"/>
                </a:solidFill>
                <a:effectLst>
                  <a:outerShdw blurRad="38100" dist="38100" dir="2700000" algn="tl">
                    <a:srgbClr val="000000">
                      <a:alpha val="43137"/>
                    </a:srgbClr>
                  </a:outerShdw>
                </a:effectLst>
              </a:rPr>
              <a:t>La simpatia</a:t>
            </a:r>
            <a:endParaRPr lang="it-IT" altLang="it-IT" sz="3200" i="1" dirty="0">
              <a:solidFill>
                <a:srgbClr val="C00000"/>
              </a:solidFill>
              <a:effectLst>
                <a:outerShdw blurRad="38100" dist="38100" dir="2700000" algn="tl">
                  <a:srgbClr val="000000">
                    <a:alpha val="43137"/>
                  </a:srgbClr>
                </a:outerShdw>
              </a:effectLst>
            </a:endParaRPr>
          </a:p>
        </p:txBody>
      </p:sp>
      <p:grpSp>
        <p:nvGrpSpPr>
          <p:cNvPr id="2" name="Gruppo 1"/>
          <p:cNvGrpSpPr/>
          <p:nvPr/>
        </p:nvGrpSpPr>
        <p:grpSpPr>
          <a:xfrm>
            <a:off x="1671302" y="1911879"/>
            <a:ext cx="6211297" cy="4027840"/>
            <a:chOff x="609600" y="1066800"/>
            <a:chExt cx="8305800" cy="5562600"/>
          </a:xfrm>
        </p:grpSpPr>
        <p:sp>
          <p:nvSpPr>
            <p:cNvPr id="9218" name="Rectangle 2"/>
            <p:cNvSpPr>
              <a:spLocks noChangeArrowheads="1"/>
            </p:cNvSpPr>
            <p:nvPr/>
          </p:nvSpPr>
          <p:spPr bwMode="auto">
            <a:xfrm>
              <a:off x="609600" y="1066800"/>
              <a:ext cx="4191000" cy="2514600"/>
            </a:xfrm>
            <a:prstGeom prst="rect">
              <a:avLst/>
            </a:prstGeom>
            <a:solidFill>
              <a:schemeClr val="accent1"/>
            </a:solidFill>
            <a:ln>
              <a:noFill/>
            </a:ln>
            <a:effectLst/>
            <a:scene3d>
              <a:camera prst="legacyObliqueTopRight"/>
              <a:lightRig rig="legacyFlat3" dir="b"/>
            </a:scene3d>
            <a:sp3d extrusionH="430200" prstMaterial="legacyMatte">
              <a:bevelT w="13500" h="13500" prst="angle"/>
              <a:bevelB w="13500" h="13500" prst="angle"/>
              <a:extrusionClr>
                <a:schemeClr val="accent1"/>
              </a:extrusionClr>
              <a:contourClr>
                <a:schemeClr val="accent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wrap="none" anchor="ctr">
              <a:flatTx/>
            </a:bodyPr>
            <a:lstStyle/>
            <a:p>
              <a:endParaRPr lang="en-GB" altLang="it-IT">
                <a:solidFill>
                  <a:srgbClr val="006600"/>
                </a:solidFill>
              </a:endParaRPr>
            </a:p>
          </p:txBody>
        </p:sp>
        <p:sp>
          <p:nvSpPr>
            <p:cNvPr id="9224" name="Rectangle 8"/>
            <p:cNvSpPr>
              <a:spLocks noChangeArrowheads="1"/>
            </p:cNvSpPr>
            <p:nvPr/>
          </p:nvSpPr>
          <p:spPr bwMode="auto">
            <a:xfrm>
              <a:off x="5334000" y="1219200"/>
              <a:ext cx="3124200" cy="2362200"/>
            </a:xfrm>
            <a:prstGeom prst="rect">
              <a:avLst/>
            </a:prstGeom>
            <a:solidFill>
              <a:srgbClr val="99FF99"/>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99FF99"/>
              </a:extrusionClr>
              <a:contourClr>
                <a:srgbClr val="99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GB" altLang="it-IT" sz="1200"/>
            </a:p>
          </p:txBody>
        </p:sp>
        <p:sp>
          <p:nvSpPr>
            <p:cNvPr id="9225" name="Text Box 9"/>
            <p:cNvSpPr txBox="1">
              <a:spLocks noChangeArrowheads="1"/>
            </p:cNvSpPr>
            <p:nvPr/>
          </p:nvSpPr>
          <p:spPr bwMode="auto">
            <a:xfrm>
              <a:off x="5394324" y="1260475"/>
              <a:ext cx="2911476" cy="1912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400" b="1" dirty="0">
                  <a:solidFill>
                    <a:srgbClr val="FFFF66"/>
                  </a:solidFill>
                </a:rPr>
                <a:t>GIUDIZI DI</a:t>
              </a:r>
            </a:p>
            <a:p>
              <a:r>
                <a:rPr lang="it-IT" altLang="it-IT" sz="1400" b="1" i="1" dirty="0">
                  <a:solidFill>
                    <a:srgbClr val="FFFF66"/>
                  </a:solidFill>
                </a:rPr>
                <a:t>PROPRIETY</a:t>
              </a:r>
            </a:p>
            <a:p>
              <a:r>
                <a:rPr lang="it-IT" altLang="it-IT" sz="1400" b="1" dirty="0">
                  <a:solidFill>
                    <a:srgbClr val="FFFF66"/>
                  </a:solidFill>
                </a:rPr>
                <a:t>sull’agire </a:t>
              </a:r>
              <a:r>
                <a:rPr lang="it-IT" altLang="it-IT" sz="1400" b="1" dirty="0" smtClean="0">
                  <a:solidFill>
                    <a:srgbClr val="FFFF66"/>
                  </a:solidFill>
                </a:rPr>
                <a:t>altrui. come agirei al posto degli altri</a:t>
              </a:r>
              <a:endParaRPr lang="it-IT" altLang="it-IT" sz="1400" b="1" dirty="0">
                <a:solidFill>
                  <a:srgbClr val="FFFF66"/>
                </a:solidFill>
              </a:endParaRPr>
            </a:p>
            <a:p>
              <a:endParaRPr lang="it-IT" altLang="it-IT" sz="1400" b="1" dirty="0">
                <a:solidFill>
                  <a:srgbClr val="FFFF66"/>
                </a:solidFill>
              </a:endParaRPr>
            </a:p>
            <a:p>
              <a:r>
                <a:rPr lang="it-IT" altLang="it-IT" sz="1400" dirty="0">
                  <a:solidFill>
                    <a:srgbClr val="FFFF66"/>
                  </a:solidFill>
                </a:rPr>
                <a:t>(conformità mezzi-fini)</a:t>
              </a:r>
              <a:endParaRPr lang="it-IT" altLang="it-IT" sz="1400" dirty="0"/>
            </a:p>
          </p:txBody>
        </p:sp>
        <p:sp>
          <p:nvSpPr>
            <p:cNvPr id="9229" name="Line 13"/>
            <p:cNvSpPr>
              <a:spLocks noChangeShapeType="1"/>
            </p:cNvSpPr>
            <p:nvPr/>
          </p:nvSpPr>
          <p:spPr bwMode="auto">
            <a:xfrm>
              <a:off x="4724400" y="2438400"/>
              <a:ext cx="6096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9230" name="Rectangle 14"/>
            <p:cNvSpPr>
              <a:spLocks noChangeArrowheads="1"/>
            </p:cNvSpPr>
            <p:nvPr/>
          </p:nvSpPr>
          <p:spPr bwMode="auto">
            <a:xfrm>
              <a:off x="762000" y="4114800"/>
              <a:ext cx="4114800" cy="2514600"/>
            </a:xfrm>
            <a:prstGeom prst="rect">
              <a:avLst/>
            </a:prstGeom>
            <a:solidFill>
              <a:srgbClr val="FFFF00"/>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rgbClr val="FFFF00"/>
              </a:extrusionClr>
              <a:contourClr>
                <a:srgbClr val="FFFF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GB" altLang="it-IT"/>
            </a:p>
          </p:txBody>
        </p:sp>
        <p:sp>
          <p:nvSpPr>
            <p:cNvPr id="9231" name="Text Box 15"/>
            <p:cNvSpPr txBox="1">
              <a:spLocks noChangeArrowheads="1"/>
            </p:cNvSpPr>
            <p:nvPr/>
          </p:nvSpPr>
          <p:spPr bwMode="auto">
            <a:xfrm>
              <a:off x="822325" y="4156075"/>
              <a:ext cx="2862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b="1"/>
                <a:t>Reciprocità:</a:t>
              </a:r>
            </a:p>
            <a:p>
              <a:r>
                <a:rPr lang="it-IT" altLang="it-IT"/>
                <a:t>Gli altri giudicano me</a:t>
              </a:r>
            </a:p>
          </p:txBody>
        </p:sp>
        <p:sp>
          <p:nvSpPr>
            <p:cNvPr id="9233" name="WordArt 17"/>
            <p:cNvSpPr>
              <a:spLocks noChangeArrowheads="1" noChangeShapeType="1" noTextEdit="1"/>
            </p:cNvSpPr>
            <p:nvPr/>
          </p:nvSpPr>
          <p:spPr bwMode="auto">
            <a:xfrm>
              <a:off x="838200" y="5257800"/>
              <a:ext cx="3886200" cy="723900"/>
            </a:xfrm>
            <a:prstGeom prst="rect">
              <a:avLst/>
            </a:prstGeom>
          </p:spPr>
          <p:txBody>
            <a:bodyPr wrap="none" fromWordArt="1">
              <a:prstTxWarp prst="textPlain">
                <a:avLst>
                  <a:gd name="adj" fmla="val 50000"/>
                </a:avLst>
              </a:prstTxWarp>
            </a:bodyPr>
            <a:lstStyle/>
            <a:p>
              <a:pPr algn="ctr"/>
              <a:r>
                <a:rPr lang="it-IT" sz="20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panose="020B0A04020102020204" pitchFamily="34" charset="0"/>
                </a:rPr>
                <a:t>Desiderio dell'approvazione</a:t>
              </a:r>
            </a:p>
            <a:p>
              <a:pPr algn="ctr"/>
              <a:r>
                <a:rPr lang="it-IT" sz="20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panose="020B0A04020102020204" pitchFamily="34" charset="0"/>
                </a:rPr>
                <a:t>altrui</a:t>
              </a:r>
            </a:p>
          </p:txBody>
        </p:sp>
        <p:sp>
          <p:nvSpPr>
            <p:cNvPr id="9234" name="Line 18"/>
            <p:cNvSpPr>
              <a:spLocks noChangeShapeType="1"/>
            </p:cNvSpPr>
            <p:nvPr/>
          </p:nvSpPr>
          <p:spPr bwMode="auto">
            <a:xfrm>
              <a:off x="3124200" y="3581400"/>
              <a:ext cx="0" cy="5334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9235" name="Line 19"/>
            <p:cNvSpPr>
              <a:spLocks noChangeShapeType="1"/>
            </p:cNvSpPr>
            <p:nvPr/>
          </p:nvSpPr>
          <p:spPr bwMode="auto">
            <a:xfrm flipH="1">
              <a:off x="4724400" y="3276600"/>
              <a:ext cx="609600" cy="8382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9236" name="Text Box 20"/>
            <p:cNvSpPr txBox="1">
              <a:spLocks noChangeArrowheads="1"/>
            </p:cNvSpPr>
            <p:nvPr/>
          </p:nvSpPr>
          <p:spPr bwMode="auto">
            <a:xfrm>
              <a:off x="1066800" y="6096000"/>
              <a:ext cx="3421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a:t>Ma gli altri sono parziali...</a:t>
              </a:r>
            </a:p>
          </p:txBody>
        </p:sp>
        <p:sp>
          <p:nvSpPr>
            <p:cNvPr id="9237" name="Oval 21"/>
            <p:cNvSpPr>
              <a:spLocks noChangeArrowheads="1"/>
            </p:cNvSpPr>
            <p:nvPr/>
          </p:nvSpPr>
          <p:spPr bwMode="auto">
            <a:xfrm>
              <a:off x="5638800" y="3962400"/>
              <a:ext cx="3276600" cy="2667000"/>
            </a:xfrm>
            <a:prstGeom prst="ellipse">
              <a:avLst/>
            </a:prstGeom>
            <a:solidFill>
              <a:srgbClr val="FFCC66"/>
            </a:solidFill>
            <a:ln w="9525">
              <a:round/>
              <a:headEnd/>
              <a:tailEnd/>
            </a:ln>
            <a:effectLst/>
            <a:scene3d>
              <a:camera prst="legacyPerspectiveBottomLeft"/>
              <a:lightRig rig="legacyFlat3" dir="t"/>
            </a:scene3d>
            <a:sp3d extrusionH="887400" prstMaterial="legacyMatte">
              <a:bevelT w="13500" h="13500" prst="angle"/>
              <a:bevelB w="13500" h="13500" prst="angle"/>
              <a:extrusionClr>
                <a:srgbClr val="FFCC66"/>
              </a:extrusionClr>
              <a:contourClr>
                <a:srgbClr val="FFCC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GB" altLang="it-IT"/>
            </a:p>
          </p:txBody>
        </p:sp>
        <p:sp>
          <p:nvSpPr>
            <p:cNvPr id="9238" name="Line 22"/>
            <p:cNvSpPr>
              <a:spLocks noChangeShapeType="1"/>
            </p:cNvSpPr>
            <p:nvPr/>
          </p:nvSpPr>
          <p:spPr bwMode="auto">
            <a:xfrm flipV="1">
              <a:off x="4876800" y="6019800"/>
              <a:ext cx="99060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9239" name="Text Box 23"/>
            <p:cNvSpPr txBox="1">
              <a:spLocks noChangeArrowheads="1"/>
            </p:cNvSpPr>
            <p:nvPr/>
          </p:nvSpPr>
          <p:spPr bwMode="auto">
            <a:xfrm>
              <a:off x="6232525" y="4232275"/>
              <a:ext cx="1966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a:t>Esigenza dello</a:t>
              </a:r>
            </a:p>
          </p:txBody>
        </p:sp>
        <p:sp>
          <p:nvSpPr>
            <p:cNvPr id="9242" name="WordArt 26"/>
            <p:cNvSpPr>
              <a:spLocks noChangeArrowheads="1" noChangeShapeType="1" noTextEdit="1"/>
            </p:cNvSpPr>
            <p:nvPr/>
          </p:nvSpPr>
          <p:spPr bwMode="auto">
            <a:xfrm>
              <a:off x="6248400" y="4876800"/>
              <a:ext cx="2057400" cy="990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2800" kern="10">
                  <a:ln w="9525">
                    <a:solidFill>
                      <a:srgbClr val="000000"/>
                    </a:solidFill>
                    <a:round/>
                    <a:headEnd/>
                    <a:tailEnd/>
                  </a:ln>
                  <a:solidFill>
                    <a:srgbClr val="FF9900"/>
                  </a:solidFill>
                  <a:latin typeface="Arial Black" panose="020B0A04020102020204" pitchFamily="34" charset="0"/>
                </a:rPr>
                <a:t>Spettatore</a:t>
              </a:r>
            </a:p>
            <a:p>
              <a:pPr algn="ctr"/>
              <a:r>
                <a:rPr lang="it-IT" sz="2800" kern="10">
                  <a:ln w="9525">
                    <a:solidFill>
                      <a:srgbClr val="000000"/>
                    </a:solidFill>
                    <a:round/>
                    <a:headEnd/>
                    <a:tailEnd/>
                  </a:ln>
                  <a:solidFill>
                    <a:srgbClr val="FF9900"/>
                  </a:solidFill>
                  <a:latin typeface="Arial Black" panose="020B0A04020102020204" pitchFamily="34" charset="0"/>
                </a:rPr>
                <a:t>imparziale</a:t>
              </a:r>
            </a:p>
          </p:txBody>
        </p:sp>
        <p:sp>
          <p:nvSpPr>
            <p:cNvPr id="9243" name="Text Box 27"/>
            <p:cNvSpPr txBox="1">
              <a:spLocks noChangeArrowheads="1"/>
            </p:cNvSpPr>
            <p:nvPr/>
          </p:nvSpPr>
          <p:spPr bwMode="auto">
            <a:xfrm>
              <a:off x="822325" y="1260475"/>
              <a:ext cx="3919538"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b="1">
                  <a:solidFill>
                    <a:schemeClr val="bg1"/>
                  </a:solidFill>
                </a:rPr>
                <a:t>SIMPATIA</a:t>
              </a:r>
            </a:p>
            <a:p>
              <a:r>
                <a:rPr lang="it-IT" altLang="it-IT" b="1">
                  <a:solidFill>
                    <a:schemeClr val="bg1"/>
                  </a:solidFill>
                </a:rPr>
                <a:t>= Meccanismo di conoscenza</a:t>
              </a:r>
            </a:p>
            <a:p>
              <a:r>
                <a:rPr lang="it-IT" altLang="it-IT" i="1">
                  <a:solidFill>
                    <a:schemeClr val="bg1"/>
                  </a:solidFill>
                </a:rPr>
                <a:t>Syn-patheia</a:t>
              </a:r>
              <a:r>
                <a:rPr lang="it-IT" altLang="it-IT">
                  <a:solidFill>
                    <a:schemeClr val="bg1"/>
                  </a:solidFill>
                </a:rPr>
                <a:t>, con - patire</a:t>
              </a:r>
            </a:p>
            <a:p>
              <a:r>
                <a:rPr lang="it-IT" altLang="it-IT">
                  <a:solidFill>
                    <a:schemeClr val="bg1"/>
                  </a:solidFill>
                </a:rPr>
                <a:t>Mettersi nei panni di un altro</a:t>
              </a:r>
            </a:p>
            <a:p>
              <a:r>
                <a:rPr lang="it-IT" altLang="it-IT">
                  <a:solidFill>
                    <a:schemeClr val="bg1"/>
                  </a:solidFill>
                </a:rPr>
                <a:t>e provare i suoi sentimenti</a:t>
              </a:r>
              <a:endParaRPr lang="it-IT" altLang="it-IT"/>
            </a:p>
          </p:txBody>
        </p:sp>
      </p:grpSp>
    </p:spTree>
    <p:extLst>
      <p:ext uri="{BB962C8B-B14F-4D97-AF65-F5344CB8AC3E}">
        <p14:creationId xmlns:p14="http://schemas.microsoft.com/office/powerpoint/2010/main" val="2438111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9241"/>
                                        </p:tgtEl>
                                        <p:attrNameLst>
                                          <p:attrName>style.visibility</p:attrName>
                                        </p:attrNameLst>
                                      </p:cBhvr>
                                      <p:to>
                                        <p:strVal val="visible"/>
                                      </p:to>
                                    </p:set>
                                    <p:animEffect transition="in" filter="strips(downRight)">
                                      <p:cBhvr>
                                        <p:cTn id="7" dur="500"/>
                                        <p:tgtEl>
                                          <p:spTgt spid="92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1" grpId="0" autoUpdateAnimBg="0"/>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276</TotalTime>
  <Words>2667</Words>
  <Application>Microsoft Office PowerPoint</Application>
  <PresentationFormat>Presentazione su schermo (4:3)</PresentationFormat>
  <Paragraphs>286</Paragraphs>
  <Slides>31</Slides>
  <Notes>9</Notes>
  <HiddenSlides>0</HiddenSlides>
  <MMClips>0</MMClips>
  <ScaleCrop>false</ScaleCrop>
  <HeadingPairs>
    <vt:vector size="8" baseType="variant">
      <vt:variant>
        <vt:lpstr>Caratteri utilizzati</vt:lpstr>
      </vt:variant>
      <vt:variant>
        <vt:i4>10</vt:i4>
      </vt:variant>
      <vt:variant>
        <vt:lpstr>Tema</vt:lpstr>
      </vt:variant>
      <vt:variant>
        <vt:i4>1</vt:i4>
      </vt:variant>
      <vt:variant>
        <vt:lpstr>Server OLE incorporati</vt:lpstr>
      </vt:variant>
      <vt:variant>
        <vt:i4>0</vt:i4>
      </vt:variant>
      <vt:variant>
        <vt:lpstr>Titoli diapositive</vt:lpstr>
      </vt:variant>
      <vt:variant>
        <vt:i4>31</vt:i4>
      </vt:variant>
    </vt:vector>
  </HeadingPairs>
  <TitlesOfParts>
    <vt:vector size="42" baseType="lpstr">
      <vt:lpstr>Arial</vt:lpstr>
      <vt:lpstr>Arial Black</vt:lpstr>
      <vt:lpstr>Arial Italic</vt:lpstr>
      <vt:lpstr>Calibri</vt:lpstr>
      <vt:lpstr>inherit</vt:lpstr>
      <vt:lpstr>Symbol</vt:lpstr>
      <vt:lpstr>Symbol Set SWA</vt:lpstr>
      <vt:lpstr>Times</vt:lpstr>
      <vt:lpstr>Times New Roman</vt:lpstr>
      <vt:lpstr>Wingdings</vt:lpstr>
      <vt:lpstr>Slide_DirezioneAmministrativa_UNIMC</vt:lpstr>
      <vt:lpstr>Adam Smith</vt:lpstr>
      <vt:lpstr>L’economia classica</vt:lpstr>
      <vt:lpstr>Adam Smith (1723-1790)</vt:lpstr>
      <vt:lpstr>I libri di Adam Smith</vt:lpstr>
      <vt:lpstr>Adam Smith filosofo</vt:lpstr>
      <vt:lpstr>L’individuo e la società</vt:lpstr>
      <vt:lpstr>Risposte diverse</vt:lpstr>
      <vt:lpstr>La posizione di Smith</vt:lpstr>
      <vt:lpstr>Presentazione standard di PowerPoint</vt:lpstr>
      <vt:lpstr>Simpatia e spettatore imparziale</vt:lpstr>
      <vt:lpstr>Le lezioni di Giurisprudenza</vt:lpstr>
      <vt:lpstr>Amor proprio simpatia</vt:lpstr>
      <vt:lpstr>La ricchezza delle nazioni</vt:lpstr>
      <vt:lpstr>Il metodo e la mano invisibile</vt:lpstr>
      <vt:lpstr>La crescita della ricchezza</vt:lpstr>
      <vt:lpstr>La fabbrica di spilli</vt:lpstr>
      <vt:lpstr>Gli svantaggi della divisione del lavoro</vt:lpstr>
      <vt:lpstr>Ampiezza dei mercati e divisione del lavoro</vt:lpstr>
      <vt:lpstr>Il circolo virtuoso</vt:lpstr>
      <vt:lpstr>L’accumulazione di capitale</vt:lpstr>
      <vt:lpstr>Distinzioni importanti su valore e prezzi</vt:lpstr>
      <vt:lpstr>La società dei cacciatori</vt:lpstr>
      <vt:lpstr>Società avanzata (stadio commerciale)</vt:lpstr>
      <vt:lpstr>Prezzi di mercato e prezzi naturali</vt:lpstr>
      <vt:lpstr>Lavoro comandato</vt:lpstr>
      <vt:lpstr>LAVORO COMANDATO E ACCUMULAZIONE</vt:lpstr>
      <vt:lpstr>Distribuzione del reddito e accumulazione</vt:lpstr>
      <vt:lpstr>Lavoro Produttivo e Improduttivo</vt:lpstr>
      <vt:lpstr>La caduta del saggio di profitto</vt:lpstr>
      <vt:lpstr>Il libero commercio</vt:lpstr>
      <vt:lpstr>I due aspetti della teoria di Smith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chiara</dc:creator>
  <cp:lastModifiedBy>Stefano Perri</cp:lastModifiedBy>
  <cp:revision>37</cp:revision>
  <cp:lastPrinted>2020-10-15T13:38:57Z</cp:lastPrinted>
  <dcterms:created xsi:type="dcterms:W3CDTF">2013-03-13T12:10:39Z</dcterms:created>
  <dcterms:modified xsi:type="dcterms:W3CDTF">2020-10-15T13:56:52Z</dcterms:modified>
</cp:coreProperties>
</file>